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F0D810-DAFE-44DF-9250-D634DDED1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9AC473C-00B5-49C5-80E1-8E24835850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90307F-52A2-49DA-9E24-852725C8F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220-ADD8-441D-9936-E1FADCC547E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680E7F-3D43-4940-AFDD-8B1F36F0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EB927E-28D1-4DF2-8DB4-370152D0A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C843-B2BB-4285-A1E7-B62243490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46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3DE8EC-DF80-456E-9CCA-EF2A74649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1E0E856-0AA4-43F2-8889-35F3B927F0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8FAC11-58FC-4641-9A8E-FC18CA7AB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220-ADD8-441D-9936-E1FADCC547E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B9B670-62D9-4230-BADA-3F2A4FCE0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A4F21F-2C5B-43C3-9285-5F0938C9F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C843-B2BB-4285-A1E7-B62243490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61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3CB42F1-276F-451C-93E9-70BE1CF9E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49E24A6-983C-414C-BFE9-AE4446DD0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3E0515-6560-4F5A-91D2-2CE1F7502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220-ADD8-441D-9936-E1FADCC547E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454FF6-FBA8-4932-A69F-5966E04D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A07CA2-DACD-4670-9A1D-2F5D39D2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C843-B2BB-4285-A1E7-B62243490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1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EA6844-979A-4C8E-AA14-8C127B306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D502A9-CA56-4D0F-B2C3-E92C33891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0BB2C8-3A49-427F-8585-A2BCE3FD9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220-ADD8-441D-9936-E1FADCC547E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519234-E07D-49F6-88C2-F38744F72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228CDE-C5F1-4227-9276-38FB0CD7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C843-B2BB-4285-A1E7-B62243490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17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0447CE-F553-477D-BC0C-3CACC7F9D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2A76E8-8431-4CC5-BD74-B9E75BE17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43D05D-DC0C-436E-9EF0-BA5E153A9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220-ADD8-441D-9936-E1FADCC547E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2A06A8-43F1-446D-9E49-F58E0A764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83719D-6A89-47E1-9109-31977F67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C843-B2BB-4285-A1E7-B62243490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03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8D8054-7593-4DEE-A853-D6DA21788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B41D1C-9793-4CA1-B6CB-9C3CBE3CFB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136BA5-7D83-4BC2-9158-E34BA9242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53F15B-F60B-4869-A31F-1C2F2BAE1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220-ADD8-441D-9936-E1FADCC547E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82FE5F-FD6A-4444-9AA2-FF27B3FF8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18CE07-C5A6-4962-BB9B-060725A18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C843-B2BB-4285-A1E7-B62243490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18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0D6D84-EE0F-4C40-ABA8-BC29F7BA0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41E752-92AD-433D-A3F6-628CFF217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955C35A-84F9-4ADA-A928-B995AD344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5B1F29-8C50-4677-A2C4-E1496FC275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259BB5F-95F1-4DA2-A947-14E425B8E1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D4D542F-1DCD-4225-81FF-50353D93E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220-ADD8-441D-9936-E1FADCC547E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FE2E469-D456-4F12-B50D-DF37BD068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24AB456-CF44-49AF-A43F-0BA9494A8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C843-B2BB-4285-A1E7-B62243490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28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954E87-FEBD-42E5-8B6F-FC2CC9A42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1020C17-A8EF-4C25-921D-6C14904EB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220-ADD8-441D-9936-E1FADCC547E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778724A-35DA-45D0-8271-87C79DA17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D449B5B-0213-4033-891D-39AA72DE1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C843-B2BB-4285-A1E7-B62243490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47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463A60B-9CCA-46CC-9845-7CA6A966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220-ADD8-441D-9936-E1FADCC547E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2F3BC06-1090-4175-BC9E-435F5B9D9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7B8B75C-547A-4788-8823-4DF2E3072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C843-B2BB-4285-A1E7-B62243490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57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5FC92B-3EE0-4572-80FA-447575DA5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668BFB-43FA-4914-9C02-7BDC55ED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B8CBB85-4C84-40F2-AB76-399737130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5D7B99-4CA9-46F6-B19D-3AE688D10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220-ADD8-441D-9936-E1FADCC547E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E5850E-95E5-455E-A5F2-E4392F614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9569E8-2CE4-4F6B-A0E8-8B86EF042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C843-B2BB-4285-A1E7-B62243490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72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1BBEA1-0A41-4C87-91DB-8EAE683AF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3E0EC02-ECB5-444B-92A1-CD7D0E5EF9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A08FCE9-91DC-4CA1-AD42-A99C8DD21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2045529-A31C-4DCD-9A43-AE26363F0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220-ADD8-441D-9936-E1FADCC547E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F72ED4-07A2-4E68-8ADA-DCA81D288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DEB0E6-2E9F-446D-BAC2-3406DB62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C843-B2BB-4285-A1E7-B62243490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43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CFF2F8-E500-469C-B910-1D51FACF2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1292E6-CE75-44DF-9610-9B25EFF45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6A7B7B-66F8-4330-93D4-7FFBF8598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EC220-ADD8-441D-9936-E1FADCC547E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D7B93B-6740-459D-97B9-023B55248A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D05C3F-CC89-44E0-AF77-7045AB1B2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4C843-B2BB-4285-A1E7-B62243490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03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F7F270-AE71-40D6-8A12-2D5714A7A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0" y="391651"/>
            <a:ext cx="10515600" cy="87374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15.01.35 Мастер слесарных работ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94326C-C969-45B7-8BA8-F18930F1D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490" y="1265391"/>
            <a:ext cx="10515600" cy="461660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Приказ Министерства просвещения РФ </a:t>
            </a:r>
            <a:r>
              <a:rPr lang="ru-RU" b="1" dirty="0">
                <a:solidFill>
                  <a:srgbClr val="C00000"/>
                </a:solidFill>
              </a:rPr>
              <a:t>№513 от 15.07.2023 </a:t>
            </a:r>
            <a:r>
              <a:rPr lang="ru-RU" dirty="0"/>
              <a:t>«Об утверждении ФГОС СПО 15.01.35 Мастер слесарных работ»</a:t>
            </a:r>
            <a:r>
              <a:rPr lang="ru-RU" b="1" dirty="0"/>
              <a:t> </a:t>
            </a:r>
          </a:p>
          <a:p>
            <a:r>
              <a:rPr lang="ru-RU" dirty="0"/>
              <a:t>Квалификация</a:t>
            </a:r>
            <a:r>
              <a:rPr lang="ru-RU" b="1" dirty="0"/>
              <a:t> – Мастер слесарных работ</a:t>
            </a:r>
          </a:p>
          <a:p>
            <a:r>
              <a:rPr lang="ru-RU" dirty="0"/>
              <a:t>Область профессиональной деятельности </a:t>
            </a:r>
            <a:r>
              <a:rPr lang="ru-RU" b="1" dirty="0"/>
              <a:t>– 40. Сквозные виды профессиональной деятельности в промышленности</a:t>
            </a:r>
          </a:p>
          <a:p>
            <a:r>
              <a:rPr lang="ru-RU" dirty="0"/>
              <a:t>Направленность образовательной программы </a:t>
            </a:r>
            <a:r>
              <a:rPr lang="ru-RU" b="1" dirty="0"/>
              <a:t>– Машиностроение/</a:t>
            </a:r>
            <a:r>
              <a:rPr lang="ru-RU" b="1" dirty="0" err="1"/>
              <a:t>авиадвигателестроение</a:t>
            </a:r>
            <a:endParaRPr lang="ru-RU" b="1" dirty="0"/>
          </a:p>
          <a:p>
            <a:r>
              <a:rPr lang="ru-RU" dirty="0"/>
              <a:t>Срок обучения 2 года 10 месяцев (на базе 9 классов)</a:t>
            </a:r>
          </a:p>
          <a:p>
            <a:r>
              <a:rPr lang="ru-RU" dirty="0"/>
              <a:t>УП+ПП = 39 недель (УП = 17 </a:t>
            </a:r>
            <a:r>
              <a:rPr lang="ru-RU" dirty="0" err="1"/>
              <a:t>нед</a:t>
            </a:r>
            <a:r>
              <a:rPr lang="ru-RU" dirty="0"/>
              <a:t>., ПП = 22 </a:t>
            </a:r>
            <a:r>
              <a:rPr lang="ru-RU" dirty="0" err="1"/>
              <a:t>нед</a:t>
            </a:r>
            <a:r>
              <a:rPr lang="ru-RU" dirty="0"/>
              <a:t>.)</a:t>
            </a:r>
          </a:p>
          <a:p>
            <a:r>
              <a:rPr lang="ru-RU" dirty="0"/>
              <a:t>Государственная итоговая аттестация – Демонстрационный экзамен (1 неделя)</a:t>
            </a:r>
          </a:p>
        </p:txBody>
      </p:sp>
    </p:spTree>
    <p:extLst>
      <p:ext uri="{BB962C8B-B14F-4D97-AF65-F5344CB8AC3E}">
        <p14:creationId xmlns:p14="http://schemas.microsoft.com/office/powerpoint/2010/main" val="2285697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BD0CF12-D778-44D2-947F-5C161C72C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100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СТРУКТУРА ОБРАЗОВАТЕЛЬНОЙ ПРОГРАММЫ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168D3D6-C973-4363-817C-EBE31F6AB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6130"/>
            <a:ext cx="10515600" cy="507083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Образовательная программа:</a:t>
            </a:r>
          </a:p>
          <a:p>
            <a:pPr>
              <a:buFontTx/>
              <a:buChar char="-"/>
            </a:pPr>
            <a:r>
              <a:rPr lang="ru-RU" dirty="0"/>
              <a:t>Общая характеристика (основные данные по объему времени, требования к результатам обучения, условиям реализации программы)</a:t>
            </a:r>
          </a:p>
          <a:p>
            <a:pPr>
              <a:buFontTx/>
              <a:buChar char="-"/>
            </a:pPr>
            <a:r>
              <a:rPr lang="ru-RU" dirty="0"/>
              <a:t>Приложение 1 – Учебный план, график учебного процесса</a:t>
            </a:r>
          </a:p>
          <a:p>
            <a:pPr>
              <a:buFontTx/>
              <a:buChar char="-"/>
            </a:pPr>
            <a:r>
              <a:rPr lang="ru-RU" dirty="0"/>
              <a:t>Приложение 2 – Программы профессиональных модулей</a:t>
            </a:r>
          </a:p>
          <a:p>
            <a:pPr>
              <a:buFontTx/>
              <a:buChar char="-"/>
            </a:pPr>
            <a:r>
              <a:rPr lang="ru-RU" dirty="0"/>
              <a:t>Приложение 3 – Программы учебных дисциплин</a:t>
            </a:r>
          </a:p>
          <a:p>
            <a:pPr>
              <a:buFontTx/>
              <a:buChar char="-"/>
            </a:pPr>
            <a:r>
              <a:rPr lang="ru-RU" dirty="0"/>
              <a:t>Приложение 4 – Программа воспитания</a:t>
            </a:r>
          </a:p>
          <a:p>
            <a:pPr>
              <a:buFontTx/>
              <a:buChar char="-"/>
            </a:pPr>
            <a:r>
              <a:rPr lang="ru-RU" dirty="0"/>
              <a:t>Приложение 5 – Программа государственной итоговой аттестации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21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BC9443-9578-496C-BFC7-AE7A3D8E1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016" y="276635"/>
            <a:ext cx="11343968" cy="623017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Структура подготовки по профессии 15.01.35 Мастер слесарных работ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7B79813-F36F-4933-81DB-7DE4C96FF8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10811"/>
              </p:ext>
            </p:extLst>
          </p:nvPr>
        </p:nvGraphicFramePr>
        <p:xfrm>
          <a:off x="1356853" y="988140"/>
          <a:ext cx="9320979" cy="55860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1948">
                  <a:extLst>
                    <a:ext uri="{9D8B030D-6E8A-4147-A177-3AD203B41FA5}">
                      <a16:colId xmlns:a16="http://schemas.microsoft.com/office/drawing/2014/main" val="1371951147"/>
                    </a:ext>
                  </a:extLst>
                </a:gridCol>
                <a:gridCol w="3944550">
                  <a:extLst>
                    <a:ext uri="{9D8B030D-6E8A-4147-A177-3AD203B41FA5}">
                      <a16:colId xmlns:a16="http://schemas.microsoft.com/office/drawing/2014/main" val="1758413177"/>
                    </a:ext>
                  </a:extLst>
                </a:gridCol>
                <a:gridCol w="826084">
                  <a:extLst>
                    <a:ext uri="{9D8B030D-6E8A-4147-A177-3AD203B41FA5}">
                      <a16:colId xmlns:a16="http://schemas.microsoft.com/office/drawing/2014/main" val="450065281"/>
                    </a:ext>
                  </a:extLst>
                </a:gridCol>
                <a:gridCol w="688404">
                  <a:extLst>
                    <a:ext uri="{9D8B030D-6E8A-4147-A177-3AD203B41FA5}">
                      <a16:colId xmlns:a16="http://schemas.microsoft.com/office/drawing/2014/main" val="1517933643"/>
                    </a:ext>
                  </a:extLst>
                </a:gridCol>
                <a:gridCol w="798548">
                  <a:extLst>
                    <a:ext uri="{9D8B030D-6E8A-4147-A177-3AD203B41FA5}">
                      <a16:colId xmlns:a16="http://schemas.microsoft.com/office/drawing/2014/main" val="3277168735"/>
                    </a:ext>
                  </a:extLst>
                </a:gridCol>
                <a:gridCol w="1101445">
                  <a:extLst>
                    <a:ext uri="{9D8B030D-6E8A-4147-A177-3AD203B41FA5}">
                      <a16:colId xmlns:a16="http://schemas.microsoft.com/office/drawing/2014/main" val="2530735048"/>
                    </a:ext>
                  </a:extLst>
                </a:gridCol>
              </a:tblGrid>
              <a:tr h="34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ОДБ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Базовые дисциплины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 Э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 З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 ДЗ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1476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084292"/>
                  </a:ext>
                </a:extLst>
              </a:tr>
              <a:tr h="330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ООД1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Русский язык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76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3657463"/>
                  </a:ext>
                </a:extLst>
              </a:tr>
              <a:tr h="330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ООД2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Литература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3596230"/>
                  </a:ext>
                </a:extLst>
              </a:tr>
              <a:tr h="330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ООД3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Иностранный язык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76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4003751"/>
                  </a:ext>
                </a:extLst>
              </a:tr>
              <a:tr h="330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ООД4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Математика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324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7125083"/>
                  </a:ext>
                </a:extLst>
              </a:tr>
              <a:tr h="330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ООД5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Информатика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93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775424"/>
                  </a:ext>
                </a:extLst>
              </a:tr>
              <a:tr h="330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ООД6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Физика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183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56597201"/>
                  </a:ext>
                </a:extLst>
              </a:tr>
              <a:tr h="330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ООД7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Химия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55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5685812"/>
                  </a:ext>
                </a:extLst>
              </a:tr>
              <a:tr h="330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ООД8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Биология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42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7087693"/>
                  </a:ext>
                </a:extLst>
              </a:tr>
              <a:tr h="330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ООД9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История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134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863571"/>
                  </a:ext>
                </a:extLst>
              </a:tr>
              <a:tr h="330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ООД10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Обществознание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81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5689699"/>
                  </a:ext>
                </a:extLst>
              </a:tr>
              <a:tr h="330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ООД11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География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51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2579854"/>
                  </a:ext>
                </a:extLst>
              </a:tr>
              <a:tr h="522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ООД12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Физическая культура / Адаптивная физическая культура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102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3027785"/>
                  </a:ext>
                </a:extLst>
              </a:tr>
              <a:tr h="4265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ООД13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Основы безопасности жизнедеятельности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65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4172128"/>
                  </a:ext>
                </a:extLst>
              </a:tr>
              <a:tr h="330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ООД 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Черчение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42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1584395"/>
                  </a:ext>
                </a:extLst>
              </a:tr>
              <a:tr h="330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ООД 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Индивидуальный проект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32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442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604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670B0A-04DE-473D-9D85-0AE831A10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206" y="365125"/>
            <a:ext cx="10955594" cy="549275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Структура подготовки по профессии 15.01.35 Мастер слесарных работ</a:t>
            </a:r>
            <a:endParaRPr lang="ru-RU" sz="28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F546821-7E58-44C9-8540-395A638C57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56469"/>
              </p:ext>
            </p:extLst>
          </p:nvPr>
        </p:nvGraphicFramePr>
        <p:xfrm>
          <a:off x="1342102" y="1061883"/>
          <a:ext cx="9674943" cy="5430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6452">
                  <a:extLst>
                    <a:ext uri="{9D8B030D-6E8A-4147-A177-3AD203B41FA5}">
                      <a16:colId xmlns:a16="http://schemas.microsoft.com/office/drawing/2014/main" val="3282424219"/>
                    </a:ext>
                  </a:extLst>
                </a:gridCol>
                <a:gridCol w="4094346">
                  <a:extLst>
                    <a:ext uri="{9D8B030D-6E8A-4147-A177-3AD203B41FA5}">
                      <a16:colId xmlns:a16="http://schemas.microsoft.com/office/drawing/2014/main" val="3684259143"/>
                    </a:ext>
                  </a:extLst>
                </a:gridCol>
                <a:gridCol w="857454">
                  <a:extLst>
                    <a:ext uri="{9D8B030D-6E8A-4147-A177-3AD203B41FA5}">
                      <a16:colId xmlns:a16="http://schemas.microsoft.com/office/drawing/2014/main" val="3266877072"/>
                    </a:ext>
                  </a:extLst>
                </a:gridCol>
                <a:gridCol w="714546">
                  <a:extLst>
                    <a:ext uri="{9D8B030D-6E8A-4147-A177-3AD203B41FA5}">
                      <a16:colId xmlns:a16="http://schemas.microsoft.com/office/drawing/2014/main" val="3847452703"/>
                    </a:ext>
                  </a:extLst>
                </a:gridCol>
                <a:gridCol w="828872">
                  <a:extLst>
                    <a:ext uri="{9D8B030D-6E8A-4147-A177-3AD203B41FA5}">
                      <a16:colId xmlns:a16="http://schemas.microsoft.com/office/drawing/2014/main" val="3471193626"/>
                    </a:ext>
                  </a:extLst>
                </a:gridCol>
                <a:gridCol w="1143273">
                  <a:extLst>
                    <a:ext uri="{9D8B030D-6E8A-4147-A177-3AD203B41FA5}">
                      <a16:colId xmlns:a16="http://schemas.microsoft.com/office/drawing/2014/main" val="4028812430"/>
                    </a:ext>
                  </a:extLst>
                </a:gridCol>
              </a:tblGrid>
              <a:tr h="654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ПП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ПРОФЕССИОНАЛЬНАЯ ПОДГОТОВКА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345226"/>
                  </a:ext>
                </a:extLst>
              </a:tr>
              <a:tr h="7633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СГЦ.00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Социально-гуманитарный цикл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0 - Э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6 - З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2 - ДЗ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321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464924"/>
                  </a:ext>
                </a:extLst>
              </a:tr>
              <a:tr h="5145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СГЦ.01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История России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59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4657919"/>
                  </a:ext>
                </a:extLst>
              </a:tr>
              <a:tr h="720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СГЦ.02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Иностранный язык в профессиональной деятельности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45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59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8823612"/>
                  </a:ext>
                </a:extLst>
              </a:tr>
              <a:tr h="9004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СГЦ.03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Безопасность жизнедеятельности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68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5558166"/>
                  </a:ext>
                </a:extLst>
              </a:tr>
              <a:tr h="488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СГЦ.01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Физическая культура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45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59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9491083"/>
                  </a:ext>
                </a:extLst>
              </a:tr>
              <a:tr h="5659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СГЦ.01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Основы финансовой грамотности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44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6950557"/>
                  </a:ext>
                </a:extLst>
              </a:tr>
              <a:tr h="8232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СГЦ.01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Основы бережливого производства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32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3381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29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4A476D-FC19-436A-9EA0-0A0572F8F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77" y="365126"/>
            <a:ext cx="11665975" cy="75575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Структура подготовки по профессии 15.01.35 Мастер слесарных работ</a:t>
            </a:r>
            <a:endParaRPr lang="ru-RU" sz="28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F090B4B-4563-438B-B9B0-CBB2299614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967521"/>
              </p:ext>
            </p:extLst>
          </p:nvPr>
        </p:nvGraphicFramePr>
        <p:xfrm>
          <a:off x="1445342" y="1474840"/>
          <a:ext cx="8686800" cy="5018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461">
                  <a:extLst>
                    <a:ext uri="{9D8B030D-6E8A-4147-A177-3AD203B41FA5}">
                      <a16:colId xmlns:a16="http://schemas.microsoft.com/office/drawing/2014/main" val="1323964425"/>
                    </a:ext>
                  </a:extLst>
                </a:gridCol>
                <a:gridCol w="3676172">
                  <a:extLst>
                    <a:ext uri="{9D8B030D-6E8A-4147-A177-3AD203B41FA5}">
                      <a16:colId xmlns:a16="http://schemas.microsoft.com/office/drawing/2014/main" val="2332525605"/>
                    </a:ext>
                  </a:extLst>
                </a:gridCol>
                <a:gridCol w="769879">
                  <a:extLst>
                    <a:ext uri="{9D8B030D-6E8A-4147-A177-3AD203B41FA5}">
                      <a16:colId xmlns:a16="http://schemas.microsoft.com/office/drawing/2014/main" val="2648235116"/>
                    </a:ext>
                  </a:extLst>
                </a:gridCol>
                <a:gridCol w="641566">
                  <a:extLst>
                    <a:ext uri="{9D8B030D-6E8A-4147-A177-3AD203B41FA5}">
                      <a16:colId xmlns:a16="http://schemas.microsoft.com/office/drawing/2014/main" val="2622695532"/>
                    </a:ext>
                  </a:extLst>
                </a:gridCol>
                <a:gridCol w="744216">
                  <a:extLst>
                    <a:ext uri="{9D8B030D-6E8A-4147-A177-3AD203B41FA5}">
                      <a16:colId xmlns:a16="http://schemas.microsoft.com/office/drawing/2014/main" val="4108917319"/>
                    </a:ext>
                  </a:extLst>
                </a:gridCol>
                <a:gridCol w="1026506">
                  <a:extLst>
                    <a:ext uri="{9D8B030D-6E8A-4147-A177-3AD203B41FA5}">
                      <a16:colId xmlns:a16="http://schemas.microsoft.com/office/drawing/2014/main" val="3279448389"/>
                    </a:ext>
                  </a:extLst>
                </a:gridCol>
              </a:tblGrid>
              <a:tr h="11822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ОП.00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</a:rPr>
                        <a:t>Общепрофессиональный цикл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3 - Э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1 - ДЭ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257</a:t>
                      </a:r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125386"/>
                  </a:ext>
                </a:extLst>
              </a:tr>
              <a:tr h="730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ОП 01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Материаловедение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63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2218188"/>
                  </a:ext>
                </a:extLst>
              </a:tr>
              <a:tr h="730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ОП 02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Техническая графика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58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46127601"/>
                  </a:ext>
                </a:extLst>
              </a:tr>
              <a:tr h="116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ОП 03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Допуски, посадки и технические измерения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60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2184327"/>
                  </a:ext>
                </a:extLst>
              </a:tr>
              <a:tr h="1205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ОП 04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Технология выполнения слесарных и сборочных работ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76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68239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352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36211DB-1E1F-4C8E-8B96-9B3DCF6A6B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988192"/>
              </p:ext>
            </p:extLst>
          </p:nvPr>
        </p:nvGraphicFramePr>
        <p:xfrm>
          <a:off x="1637070" y="1120879"/>
          <a:ext cx="8495073" cy="5292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8105">
                  <a:extLst>
                    <a:ext uri="{9D8B030D-6E8A-4147-A177-3AD203B41FA5}">
                      <a16:colId xmlns:a16="http://schemas.microsoft.com/office/drawing/2014/main" val="1613401922"/>
                    </a:ext>
                  </a:extLst>
                </a:gridCol>
                <a:gridCol w="3595034">
                  <a:extLst>
                    <a:ext uri="{9D8B030D-6E8A-4147-A177-3AD203B41FA5}">
                      <a16:colId xmlns:a16="http://schemas.microsoft.com/office/drawing/2014/main" val="1085645886"/>
                    </a:ext>
                  </a:extLst>
                </a:gridCol>
                <a:gridCol w="752887">
                  <a:extLst>
                    <a:ext uri="{9D8B030D-6E8A-4147-A177-3AD203B41FA5}">
                      <a16:colId xmlns:a16="http://schemas.microsoft.com/office/drawing/2014/main" val="461736207"/>
                    </a:ext>
                  </a:extLst>
                </a:gridCol>
                <a:gridCol w="627406">
                  <a:extLst>
                    <a:ext uri="{9D8B030D-6E8A-4147-A177-3AD203B41FA5}">
                      <a16:colId xmlns:a16="http://schemas.microsoft.com/office/drawing/2014/main" val="1357099724"/>
                    </a:ext>
                  </a:extLst>
                </a:gridCol>
                <a:gridCol w="727791">
                  <a:extLst>
                    <a:ext uri="{9D8B030D-6E8A-4147-A177-3AD203B41FA5}">
                      <a16:colId xmlns:a16="http://schemas.microsoft.com/office/drawing/2014/main" val="2557052856"/>
                    </a:ext>
                  </a:extLst>
                </a:gridCol>
                <a:gridCol w="1003850">
                  <a:extLst>
                    <a:ext uri="{9D8B030D-6E8A-4147-A177-3AD203B41FA5}">
                      <a16:colId xmlns:a16="http://schemas.microsoft.com/office/drawing/2014/main" val="1214232400"/>
                    </a:ext>
                  </a:extLst>
                </a:gridCol>
              </a:tblGrid>
              <a:tr h="3567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ПЦ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</a:rPr>
                        <a:t>Профессиональный цикл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667478"/>
                  </a:ext>
                </a:extLst>
              </a:tr>
              <a:tr h="7135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ПМ 01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</a:rPr>
                        <a:t>Выполнение слесарных работ по изготовлению инструментов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r>
                        <a:rPr lang="ru-RU" sz="1800" u="none" strike="noStrike" dirty="0">
                          <a:effectLst/>
                        </a:rPr>
                        <a:t>321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03799"/>
                  </a:ext>
                </a:extLst>
              </a:tr>
              <a:tr h="1053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МДК.01.01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Технология изготовление, регулировки и ремонта приспособлений и инструментов для металлообработки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192</a:t>
                      </a:r>
                      <a:endParaRPr lang="ru-RU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3516599"/>
                  </a:ext>
                </a:extLst>
              </a:tr>
              <a:tr h="577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МДК.01.02.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Технология слесарной обработки и проверки качества деталей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129</a:t>
                      </a:r>
                      <a:endParaRPr lang="ru-RU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9855955"/>
                  </a:ext>
                </a:extLst>
              </a:tr>
              <a:tr h="1654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МДК*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Выполнение работ по профессии "Слесарь механосборочных работ"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383389"/>
                  </a:ext>
                </a:extLst>
              </a:tr>
              <a:tr h="3397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УП.01.01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Учебная практика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180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1471294"/>
                  </a:ext>
                </a:extLst>
              </a:tr>
              <a:tr h="3397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УП*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6005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3325655"/>
                  </a:ext>
                </a:extLst>
              </a:tr>
              <a:tr h="3397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ПП.01.01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Производственная практика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216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0517083"/>
                  </a:ext>
                </a:extLst>
              </a:tr>
              <a:tr h="3397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ПП*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0672273"/>
                  </a:ext>
                </a:extLst>
              </a:tr>
              <a:tr h="149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0897902"/>
                  </a:ext>
                </a:extLst>
              </a:tr>
              <a:tr h="3397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П</a:t>
                      </a:r>
                      <a:r>
                        <a:rPr lang="en-US" sz="1800" u="none" strike="noStrike">
                          <a:effectLst/>
                        </a:rPr>
                        <a:t>M.01.</a:t>
                      </a:r>
                      <a:r>
                        <a:rPr lang="ru-RU" sz="1800" u="none" strike="noStrike">
                          <a:effectLst/>
                        </a:rPr>
                        <a:t>ЭК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Экзамен (квалификационный)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9219544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2777D2E-E419-44CE-8F10-CDBF071FE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77" y="365126"/>
            <a:ext cx="11665975" cy="63776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Структура подготовки по профессии 15.01.35 Мастер слесарных работ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07579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624149D-C0E8-4CF5-8C49-1DF82C9696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595052"/>
              </p:ext>
            </p:extLst>
          </p:nvPr>
        </p:nvGraphicFramePr>
        <p:xfrm>
          <a:off x="1814051" y="1002891"/>
          <a:ext cx="8037871" cy="557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1870">
                  <a:extLst>
                    <a:ext uri="{9D8B030D-6E8A-4147-A177-3AD203B41FA5}">
                      <a16:colId xmlns:a16="http://schemas.microsoft.com/office/drawing/2014/main" val="3756553452"/>
                    </a:ext>
                  </a:extLst>
                </a:gridCol>
                <a:gridCol w="3401552">
                  <a:extLst>
                    <a:ext uri="{9D8B030D-6E8A-4147-A177-3AD203B41FA5}">
                      <a16:colId xmlns:a16="http://schemas.microsoft.com/office/drawing/2014/main" val="180475791"/>
                    </a:ext>
                  </a:extLst>
                </a:gridCol>
                <a:gridCol w="712366">
                  <a:extLst>
                    <a:ext uri="{9D8B030D-6E8A-4147-A177-3AD203B41FA5}">
                      <a16:colId xmlns:a16="http://schemas.microsoft.com/office/drawing/2014/main" val="661855753"/>
                    </a:ext>
                  </a:extLst>
                </a:gridCol>
                <a:gridCol w="593639">
                  <a:extLst>
                    <a:ext uri="{9D8B030D-6E8A-4147-A177-3AD203B41FA5}">
                      <a16:colId xmlns:a16="http://schemas.microsoft.com/office/drawing/2014/main" val="1926982355"/>
                    </a:ext>
                  </a:extLst>
                </a:gridCol>
                <a:gridCol w="688621">
                  <a:extLst>
                    <a:ext uri="{9D8B030D-6E8A-4147-A177-3AD203B41FA5}">
                      <a16:colId xmlns:a16="http://schemas.microsoft.com/office/drawing/2014/main" val="3726252506"/>
                    </a:ext>
                  </a:extLst>
                </a:gridCol>
                <a:gridCol w="949823">
                  <a:extLst>
                    <a:ext uri="{9D8B030D-6E8A-4147-A177-3AD203B41FA5}">
                      <a16:colId xmlns:a16="http://schemas.microsoft.com/office/drawing/2014/main" val="197954502"/>
                    </a:ext>
                  </a:extLst>
                </a:gridCol>
              </a:tblGrid>
              <a:tr h="8468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ПМ.02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</a:rPr>
                        <a:t>Выполнение механосборочных работ изделий машиностроения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564267"/>
                  </a:ext>
                </a:extLst>
              </a:tr>
              <a:tr h="19631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МДК.02.01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Технология слесарной обработки деталей, сборки, регулировки и испытания сборочных единиц, узлов и механизмов машин, оборудования, агрегатов частей изделий машиностроения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230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1828883"/>
                  </a:ext>
                </a:extLst>
              </a:tr>
              <a:tr h="5678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МДК*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Выполнение работ по профессии "Слесарь-сборщик"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4786448"/>
                  </a:ext>
                </a:extLst>
              </a:tr>
              <a:tr h="310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УП.02.01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Учебная практика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345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216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0348338"/>
                  </a:ext>
                </a:extLst>
              </a:tr>
              <a:tr h="310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УП*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0381581"/>
                  </a:ext>
                </a:extLst>
              </a:tr>
              <a:tr h="289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5526885"/>
                  </a:ext>
                </a:extLst>
              </a:tr>
              <a:tr h="310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ПП.02.01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Производственная практика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288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5196281"/>
                  </a:ext>
                </a:extLst>
              </a:tr>
              <a:tr h="310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ПП*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8114075"/>
                  </a:ext>
                </a:extLst>
              </a:tr>
              <a:tr h="1351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6375854"/>
                  </a:ext>
                </a:extLst>
              </a:tr>
              <a:tr h="310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П</a:t>
                      </a:r>
                      <a:r>
                        <a:rPr lang="en-US" sz="1800" u="none" strike="noStrike">
                          <a:effectLst/>
                        </a:rPr>
                        <a:t>M.02.</a:t>
                      </a:r>
                      <a:r>
                        <a:rPr lang="ru-RU" sz="1800" u="none" strike="noStrike">
                          <a:effectLst/>
                        </a:rPr>
                        <a:t>ЭК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Квалификационный экзамен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35066415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2825842-24F0-4E9D-B834-BEE6B0D55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77" y="365126"/>
            <a:ext cx="11665975" cy="63776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Структура подготовки по профессии 15.01.35 Мастер слесарных работ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76279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FC4DBFE-7557-4342-8284-6FBBD968CD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378817"/>
              </p:ext>
            </p:extLst>
          </p:nvPr>
        </p:nvGraphicFramePr>
        <p:xfrm>
          <a:off x="1578077" y="1120877"/>
          <a:ext cx="8377085" cy="55077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3271">
                  <a:extLst>
                    <a:ext uri="{9D8B030D-6E8A-4147-A177-3AD203B41FA5}">
                      <a16:colId xmlns:a16="http://schemas.microsoft.com/office/drawing/2014/main" val="4103076139"/>
                    </a:ext>
                  </a:extLst>
                </a:gridCol>
                <a:gridCol w="3545103">
                  <a:extLst>
                    <a:ext uri="{9D8B030D-6E8A-4147-A177-3AD203B41FA5}">
                      <a16:colId xmlns:a16="http://schemas.microsoft.com/office/drawing/2014/main" val="4013011101"/>
                    </a:ext>
                  </a:extLst>
                </a:gridCol>
                <a:gridCol w="742429">
                  <a:extLst>
                    <a:ext uri="{9D8B030D-6E8A-4147-A177-3AD203B41FA5}">
                      <a16:colId xmlns:a16="http://schemas.microsoft.com/office/drawing/2014/main" val="2226941973"/>
                    </a:ext>
                  </a:extLst>
                </a:gridCol>
                <a:gridCol w="618692">
                  <a:extLst>
                    <a:ext uri="{9D8B030D-6E8A-4147-A177-3AD203B41FA5}">
                      <a16:colId xmlns:a16="http://schemas.microsoft.com/office/drawing/2014/main" val="2809065656"/>
                    </a:ext>
                  </a:extLst>
                </a:gridCol>
                <a:gridCol w="717682">
                  <a:extLst>
                    <a:ext uri="{9D8B030D-6E8A-4147-A177-3AD203B41FA5}">
                      <a16:colId xmlns:a16="http://schemas.microsoft.com/office/drawing/2014/main" val="3181376640"/>
                    </a:ext>
                  </a:extLst>
                </a:gridCol>
                <a:gridCol w="989908">
                  <a:extLst>
                    <a:ext uri="{9D8B030D-6E8A-4147-A177-3AD203B41FA5}">
                      <a16:colId xmlns:a16="http://schemas.microsoft.com/office/drawing/2014/main" val="2819849811"/>
                    </a:ext>
                  </a:extLst>
                </a:gridCol>
              </a:tblGrid>
              <a:tr h="8989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ПМ.03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</a:rPr>
                        <a:t>Выполнение слесарно-ремонтных работ агрегатов и машин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07364"/>
                  </a:ext>
                </a:extLst>
              </a:tr>
              <a:tr h="12290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МДК.03.01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Технология ремонта и технического обслуживания узлов и механизмов оборудования, агрегатов и машин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268</a:t>
                      </a:r>
                      <a:endParaRPr lang="ru-RU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4747172"/>
                  </a:ext>
                </a:extLst>
              </a:tr>
              <a:tr h="6027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МДК*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Выполнение работ по профессии "Слесарь-ремонтник"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991185"/>
                  </a:ext>
                </a:extLst>
              </a:tr>
              <a:tr h="374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4282140"/>
                  </a:ext>
                </a:extLst>
              </a:tr>
              <a:tr h="3562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УП.03.01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Учебная практика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216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9160623"/>
                  </a:ext>
                </a:extLst>
              </a:tr>
              <a:tr h="3562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УП*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6376594"/>
                  </a:ext>
                </a:extLst>
              </a:tr>
              <a:tr h="148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5229224"/>
                  </a:ext>
                </a:extLst>
              </a:tr>
              <a:tr h="552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ПП.03.01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Производственная практика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288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5271750"/>
                  </a:ext>
                </a:extLst>
              </a:tr>
              <a:tr h="3562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ПП*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3904250"/>
                  </a:ext>
                </a:extLst>
              </a:tr>
              <a:tr h="1419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6425272"/>
                  </a:ext>
                </a:extLst>
              </a:tr>
              <a:tr h="3562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П</a:t>
                      </a:r>
                      <a:r>
                        <a:rPr lang="en-US" sz="1800" u="none" strike="noStrike">
                          <a:effectLst/>
                        </a:rPr>
                        <a:t>M.03.</a:t>
                      </a:r>
                      <a:r>
                        <a:rPr lang="ru-RU" sz="1800" u="none" strike="noStrike">
                          <a:effectLst/>
                        </a:rPr>
                        <a:t>ЭК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Квалификационный экзамен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8191767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B25DEC5-05FD-445B-9916-149C29545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77" y="365126"/>
            <a:ext cx="11665975" cy="6377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Структура подготовки по профессии 15.01.35 Мастер слесарных работ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864827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793</Words>
  <Application>Microsoft Office PowerPoint</Application>
  <PresentationFormat>Широкоэкранный</PresentationFormat>
  <Paragraphs>393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Тема Office</vt:lpstr>
      <vt:lpstr>15.01.35 Мастер слесарных работ </vt:lpstr>
      <vt:lpstr>СТРУКТУРА ОБРАЗОВАТЕЛЬНОЙ ПРОГРАММЫ</vt:lpstr>
      <vt:lpstr>Структура подготовки по профессии 15.01.35 Мастер слесарных работ</vt:lpstr>
      <vt:lpstr>Структура подготовки по профессии 15.01.35 Мастер слесарных работ</vt:lpstr>
      <vt:lpstr>Структура подготовки по профессии 15.01.35 Мастер слесарных работ</vt:lpstr>
      <vt:lpstr>Структура подготовки по профессии 15.01.35 Мастер слесарных работ</vt:lpstr>
      <vt:lpstr>Структура подготовки по профессии 15.01.35 Мастер слесарных работ</vt:lpstr>
      <vt:lpstr>Структура подготовки по профессии 15.01.35 Мастер слесарных работ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ОБРАЗОВАТЕЛЬНОЙ ПРОГРАММЫ</dc:title>
  <dc:creator>user</dc:creator>
  <cp:lastModifiedBy>user</cp:lastModifiedBy>
  <cp:revision>11</cp:revision>
  <dcterms:created xsi:type="dcterms:W3CDTF">2023-12-20T05:17:50Z</dcterms:created>
  <dcterms:modified xsi:type="dcterms:W3CDTF">2023-12-20T16:59:34Z</dcterms:modified>
</cp:coreProperties>
</file>