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wdp" ContentType="image/vnd.ms-photo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406" r:id="rId6"/>
    <p:sldId id="852" r:id="rId7"/>
    <p:sldId id="853" r:id="rId8"/>
    <p:sldId id="858" r:id="rId9"/>
    <p:sldId id="859" r:id="rId10"/>
    <p:sldId id="856" r:id="rId11"/>
    <p:sldId id="855" r:id="rId12"/>
    <p:sldId id="854" r:id="rId13"/>
  </p:sldIdLst>
  <p:sldSz cx="9901238" cy="6840538"/>
  <p:notesSz cx="6797675" cy="9926638"/>
  <p:defaultTextStyle>
    <a:defPPr>
      <a:defRPr lang="ru-RU"/>
    </a:defPPr>
    <a:lvl1pPr marL="0" algn="l" defTabSz="956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78094" algn="l" defTabSz="956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56191" algn="l" defTabSz="956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34284" algn="l" defTabSz="956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912380" algn="l" defTabSz="956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90476" algn="l" defTabSz="956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68573" algn="l" defTabSz="956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346668" algn="l" defTabSz="956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824762" algn="l" defTabSz="9561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434">
          <p15:clr>
            <a:srgbClr val="A4A3A4"/>
          </p15:clr>
        </p15:guide>
        <p15:guide id="2" pos="5932">
          <p15:clr>
            <a:srgbClr val="A4A3A4"/>
          </p15:clr>
        </p15:guide>
        <p15:guide id="3" pos="2893">
          <p15:clr>
            <a:srgbClr val="A4A3A4"/>
          </p15:clr>
        </p15:guide>
        <p15:guide id="4" pos="308">
          <p15:clr>
            <a:srgbClr val="A4A3A4"/>
          </p15:clr>
        </p15:guide>
        <p15:guide id="5" pos="3347">
          <p15:clr>
            <a:srgbClr val="A4A3A4"/>
          </p15:clr>
        </p15:guide>
        <p15:guide id="6" pos="5479">
          <p15:clr>
            <a:srgbClr val="A4A3A4"/>
          </p15:clr>
        </p15:guide>
        <p15:guide id="7" pos="761">
          <p15:clr>
            <a:srgbClr val="A4A3A4"/>
          </p15:clr>
        </p15:guide>
        <p15:guide id="8" orient="horz" pos="1020">
          <p15:clr>
            <a:srgbClr val="A4A3A4"/>
          </p15:clr>
        </p15:guide>
        <p15:guide id="9" orient="horz" pos="4104">
          <p15:clr>
            <a:srgbClr val="A4A3A4"/>
          </p15:clr>
        </p15:guide>
        <p15:guide id="10" pos="5885">
          <p15:clr>
            <a:srgbClr val="A4A3A4"/>
          </p15:clr>
        </p15:guide>
        <p15:guide id="11" pos="35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>
          <p15:clr>
            <a:srgbClr val="A4A3A4"/>
          </p15:clr>
        </p15:guide>
        <p15:guide id="2" pos="213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79A93"/>
    <a:srgbClr val="FFBCC7"/>
    <a:srgbClr val="99CCFF"/>
    <a:srgbClr val="0000FF"/>
    <a:srgbClr val="646464"/>
    <a:srgbClr val="EA938A"/>
    <a:srgbClr val="CD5353"/>
    <a:srgbClr val="464646"/>
    <a:srgbClr val="CCECFF"/>
    <a:srgbClr val="59595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01" autoAdjust="0"/>
    <p:restoredTop sz="96197" autoAdjust="0"/>
  </p:normalViewPr>
  <p:slideViewPr>
    <p:cSldViewPr>
      <p:cViewPr varScale="1">
        <p:scale>
          <a:sx n="93" d="100"/>
          <a:sy n="93" d="100"/>
        </p:scale>
        <p:origin x="-114" y="-444"/>
      </p:cViewPr>
      <p:guideLst>
        <p:guide orient="horz" pos="1434"/>
        <p:guide orient="horz" pos="1020"/>
        <p:guide orient="horz" pos="4104"/>
        <p:guide pos="5932"/>
        <p:guide pos="2893"/>
        <p:guide pos="308"/>
        <p:guide pos="3347"/>
        <p:guide pos="5479"/>
        <p:guide pos="761"/>
        <p:guide pos="5885"/>
        <p:guide pos="3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86"/>
    </p:cViewPr>
  </p:sorterViewPr>
  <p:notesViewPr>
    <p:cSldViewPr showGuides="1">
      <p:cViewPr varScale="1">
        <p:scale>
          <a:sx n="79" d="100"/>
          <a:sy n="79" d="100"/>
        </p:scale>
        <p:origin x="-4002" y="-96"/>
      </p:cViewPr>
      <p:guideLst>
        <p:guide orient="horz" pos="3132"/>
        <p:guide orient="horz" pos="3127"/>
        <p:guide pos="2130"/>
        <p:guide pos="2142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01" cy="496332"/>
          </a:xfrm>
          <a:prstGeom prst="rect">
            <a:avLst/>
          </a:prstGeom>
        </p:spPr>
        <p:txBody>
          <a:bodyPr vert="horz" lIns="92360" tIns="46180" rIns="92360" bIns="46180" rtlCol="0"/>
          <a:lstStyle>
            <a:lvl1pPr algn="l">
              <a:defRPr sz="1200"/>
            </a:lvl1pPr>
          </a:lstStyle>
          <a:p>
            <a:r>
              <a:rPr lang="ru-RU" dirty="0"/>
              <a:t>Верхний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70" y="1"/>
            <a:ext cx="2946301" cy="496332"/>
          </a:xfrm>
          <a:prstGeom prst="rect">
            <a:avLst/>
          </a:prstGeom>
        </p:spPr>
        <p:txBody>
          <a:bodyPr vert="horz" lIns="92360" tIns="46180" rIns="92360" bIns="46180" rtlCol="0"/>
          <a:lstStyle>
            <a:lvl1pPr algn="r">
              <a:defRPr sz="1200"/>
            </a:lvl1pPr>
          </a:lstStyle>
          <a:p>
            <a:fld id="{4D425A87-16A7-494F-AB50-D7AA465515D9}" type="datetimeFigureOut">
              <a:rPr lang="ru-RU" smtClean="0"/>
              <a:pPr/>
              <a:t>09.09.2024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712"/>
            <a:ext cx="2946301" cy="496332"/>
          </a:xfrm>
          <a:prstGeom prst="rect">
            <a:avLst/>
          </a:prstGeom>
        </p:spPr>
        <p:txBody>
          <a:bodyPr vert="horz" lIns="92360" tIns="46180" rIns="92360" bIns="46180" rtlCol="0" anchor="b"/>
          <a:lstStyle>
            <a:lvl1pPr algn="l">
              <a:defRPr sz="1200"/>
            </a:lvl1pPr>
          </a:lstStyle>
          <a:p>
            <a:r>
              <a:rPr lang="ru-RU" dirty="0"/>
              <a:t>5225874527274272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70" y="9428712"/>
            <a:ext cx="2946301" cy="496332"/>
          </a:xfrm>
          <a:prstGeom prst="rect">
            <a:avLst/>
          </a:prstGeom>
        </p:spPr>
        <p:txBody>
          <a:bodyPr vert="horz" lIns="92360" tIns="46180" rIns="92360" bIns="46180" rtlCol="0" anchor="b"/>
          <a:lstStyle>
            <a:lvl1pPr algn="r">
              <a:defRPr sz="1200"/>
            </a:lvl1pPr>
          </a:lstStyle>
          <a:p>
            <a:fld id="{6A12F021-79FF-4586-9C92-C609C2AA8DA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874213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2360" tIns="46180" rIns="92360" bIns="46180" rtlCol="0"/>
          <a:lstStyle>
            <a:lvl1pPr algn="l">
              <a:defRPr sz="1200"/>
            </a:lvl1pPr>
          </a:lstStyle>
          <a:p>
            <a:r>
              <a:rPr lang="ru-RU" dirty="0"/>
              <a:t>Верхний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332"/>
          </a:xfrm>
          <a:prstGeom prst="rect">
            <a:avLst/>
          </a:prstGeom>
        </p:spPr>
        <p:txBody>
          <a:bodyPr vert="horz" lIns="92360" tIns="46180" rIns="92360" bIns="46180" rtlCol="0"/>
          <a:lstStyle>
            <a:lvl1pPr algn="r">
              <a:defRPr sz="1200"/>
            </a:lvl1pPr>
          </a:lstStyle>
          <a:p>
            <a:fld id="{187D01CF-F288-4E1F-B54A-7BDD2DB38F6A}" type="datetimeFigureOut">
              <a:rPr lang="ru-RU" smtClean="0"/>
              <a:pPr/>
              <a:t>09.09.2024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744538"/>
            <a:ext cx="5387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0" tIns="46180" rIns="92360" bIns="4618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2360" tIns="46180" rIns="92360" bIns="4618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2360" tIns="46180" rIns="92360" bIns="46180" rtlCol="0" anchor="b"/>
          <a:lstStyle>
            <a:lvl1pPr algn="l">
              <a:defRPr sz="1200"/>
            </a:lvl1pPr>
          </a:lstStyle>
          <a:p>
            <a:r>
              <a:rPr lang="ru-RU" dirty="0"/>
              <a:t>5225874527274272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2360" tIns="46180" rIns="92360" bIns="46180" rtlCol="0" anchor="b"/>
          <a:lstStyle>
            <a:lvl1pPr algn="r">
              <a:defRPr sz="1200"/>
            </a:lvl1pPr>
          </a:lstStyle>
          <a:p>
            <a:fld id="{CEB161AB-E646-4878-B217-5CCD66AE50E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20953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561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094" algn="l" defTabSz="9561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6191" algn="l" defTabSz="9561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4284" algn="l" defTabSz="9561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2380" algn="l" defTabSz="9561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0476" algn="l" defTabSz="9561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68573" algn="l" defTabSz="9561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46668" algn="l" defTabSz="9561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24762" algn="l" defTabSz="95619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04850" y="744538"/>
            <a:ext cx="53879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161AB-E646-4878-B217-5CCD66AE50E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4886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русский 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\\SRV-FILES\sh_reklamno_vist$\003_ФОТО и ГРАФИКА\ГРАФИКА ОДК\Картины в переговорные\3_1100x700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-501" y="3351930"/>
            <a:ext cx="9903600" cy="3459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Группа 9"/>
          <p:cNvGrpSpPr/>
          <p:nvPr userDrawn="1"/>
        </p:nvGrpSpPr>
        <p:grpSpPr>
          <a:xfrm>
            <a:off x="5" y="3246331"/>
            <a:ext cx="9901195" cy="357519"/>
            <a:chOff x="-1" y="3246330"/>
            <a:chExt cx="9901195" cy="357520"/>
          </a:xfrm>
        </p:grpSpPr>
        <p:sp>
          <p:nvSpPr>
            <p:cNvPr id="11" name="Прямоугольник 10"/>
            <p:cNvSpPr/>
            <p:nvPr userDrawn="1"/>
          </p:nvSpPr>
          <p:spPr>
            <a:xfrm flipV="1">
              <a:off x="-1" y="3246330"/>
              <a:ext cx="9901195" cy="180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/>
              <a:endParaRPr lang="ru-RU" sz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Прямоугольник 11"/>
            <p:cNvSpPr/>
            <p:nvPr userDrawn="1"/>
          </p:nvSpPr>
          <p:spPr>
            <a:xfrm>
              <a:off x="0" y="3423949"/>
              <a:ext cx="9900001" cy="17990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4" name="Прямоугольник 13"/>
          <p:cNvSpPr/>
          <p:nvPr userDrawn="1"/>
        </p:nvSpPr>
        <p:spPr>
          <a:xfrm flipV="1">
            <a:off x="5" y="6663194"/>
            <a:ext cx="9901195" cy="1800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8" tIns="71978" rIns="71978" bIns="71978" rtlCol="0" anchor="ctr"/>
          <a:lstStyle/>
          <a:p>
            <a:pPr algn="ctr"/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10" y="6489825"/>
            <a:ext cx="9900001" cy="1799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2" tIns="45706" rIns="91412" bIns="45706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1761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английский основн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\\SRV-FILES\sh_reklamno_vist$\003_ФОТО и ГРАФИКА\ГРАФИКА ОДК\Картины в переговорные\3_1100x700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-501" y="3351930"/>
            <a:ext cx="9903600" cy="3459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Группа 9"/>
          <p:cNvGrpSpPr/>
          <p:nvPr userDrawn="1"/>
        </p:nvGrpSpPr>
        <p:grpSpPr>
          <a:xfrm>
            <a:off x="5" y="3246331"/>
            <a:ext cx="9901195" cy="357519"/>
            <a:chOff x="-1" y="3246330"/>
            <a:chExt cx="9901195" cy="357520"/>
          </a:xfrm>
        </p:grpSpPr>
        <p:sp>
          <p:nvSpPr>
            <p:cNvPr id="11" name="Прямоугольник 10"/>
            <p:cNvSpPr/>
            <p:nvPr userDrawn="1"/>
          </p:nvSpPr>
          <p:spPr>
            <a:xfrm flipV="1">
              <a:off x="-1" y="3246330"/>
              <a:ext cx="9901195" cy="180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/>
              <a:endParaRPr lang="ru-RU" sz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Прямоугольник 11"/>
            <p:cNvSpPr/>
            <p:nvPr userDrawn="1"/>
          </p:nvSpPr>
          <p:spPr>
            <a:xfrm>
              <a:off x="0" y="3423949"/>
              <a:ext cx="9900001" cy="17990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5" name="Прямоугольник 14"/>
          <p:cNvSpPr/>
          <p:nvPr userDrawn="1"/>
        </p:nvSpPr>
        <p:spPr>
          <a:xfrm flipV="1">
            <a:off x="5" y="6663194"/>
            <a:ext cx="9901195" cy="1800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978" tIns="71978" rIns="71978" bIns="71978" rtlCol="0" anchor="ctr"/>
          <a:lstStyle/>
          <a:p>
            <a:pPr algn="ctr"/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0" y="6489825"/>
            <a:ext cx="9900001" cy="17990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2" tIns="45706" rIns="91412" bIns="45706" rtlCol="0" anchor="ctr"/>
          <a:lstStyle/>
          <a:p>
            <a:pPr algn="ctr"/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09" y="2339431"/>
            <a:ext cx="2304320" cy="6093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3252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 русс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 userDrawn="1"/>
        </p:nvCxnSpPr>
        <p:spPr>
          <a:xfrm>
            <a:off x="0" y="662285"/>
            <a:ext cx="9901238" cy="0"/>
          </a:xfrm>
          <a:prstGeom prst="line">
            <a:avLst/>
          </a:prstGeom>
          <a:ln w="31750">
            <a:solidFill>
              <a:srgbClr val="B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7824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сновной русс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 userDrawn="1"/>
        </p:nvCxnSpPr>
        <p:spPr>
          <a:xfrm>
            <a:off x="0" y="662285"/>
            <a:ext cx="9901238" cy="0"/>
          </a:xfrm>
          <a:prstGeom prst="line">
            <a:avLst/>
          </a:prstGeom>
          <a:ln w="31750">
            <a:solidFill>
              <a:srgbClr val="B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8385" y="117610"/>
            <a:ext cx="1596854" cy="4222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829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10898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93979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9" r:id="rId4"/>
    <p:sldLayoutId id="2147483658" r:id="rId5"/>
  </p:sldLayoutIdLst>
  <p:hf hdr="0" ftr="0" dt="0"/>
  <p:txStyles>
    <p:titleStyle>
      <a:lvl1pPr algn="l" defTabSz="956191" rtl="0" eaLnBrk="1" latinLnBrk="0" hangingPunct="1">
        <a:spcBef>
          <a:spcPct val="0"/>
        </a:spcBef>
        <a:buNone/>
        <a:defRPr sz="230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58573" indent="-358573" algn="l" defTabSz="956191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76907" indent="-298810" algn="l" defTabSz="956191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95238" indent="-239046" algn="l" defTabSz="9561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73333" indent="-239046" algn="l" defTabSz="956191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51429" indent="-239046" algn="l" defTabSz="956191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629524" indent="-239046" algn="l" defTabSz="9561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07619" indent="-239046" algn="l" defTabSz="9561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5714" indent="-239046" algn="l" defTabSz="9561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810" indent="-239046" algn="l" defTabSz="956191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6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094" algn="l" defTabSz="956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6191" algn="l" defTabSz="956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4284" algn="l" defTabSz="956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2380" algn="l" defTabSz="956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0476" algn="l" defTabSz="956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68573" algn="l" defTabSz="956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46668" algn="l" defTabSz="956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24762" algn="l" defTabSz="9561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mo.fioco.ru/login" TargetMode="External"/><Relationship Id="rId2" Type="http://schemas.openxmlformats.org/officeDocument/2006/relationships/hyperlink" Target="https://fioco.ru/vpr_spo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638159" y="683889"/>
            <a:ext cx="6535381" cy="900000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algn="l" defTabSz="957837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r"/>
            <a:endParaRPr lang="ru-RU" dirty="0">
              <a:solidFill>
                <a:prstClr val="black"/>
              </a:solidFill>
            </a:endParaRPr>
          </a:p>
          <a:p>
            <a:pPr algn="r"/>
            <a:endParaRPr lang="ru-RU" altLang="ru-RU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517919" y="2424556"/>
            <a:ext cx="4819921" cy="458264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0" indent="0" algn="l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dirty="0">
              <a:solidFill>
                <a:srgbClr val="646464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85999" y="5856"/>
            <a:ext cx="8948894" cy="2221929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algn="l" defTabSz="957837" rtl="0" eaLnBrk="1" latinLnBrk="0" hangingPunct="1">
              <a:spcBef>
                <a:spcPct val="0"/>
              </a:spcBef>
              <a:buNone/>
              <a:defRPr sz="2400" b="0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altLang="ru-RU" b="1" dirty="0">
                <a:cs typeface="Times New Roman" panose="02020603050405020304" pitchFamily="18" charset="0"/>
              </a:rPr>
              <a:t>О проведении </a:t>
            </a:r>
            <a:r>
              <a:rPr lang="ru-RU" b="1" dirty="0" smtClean="0"/>
              <a:t>всероссийских проверочных работ 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b="1" dirty="0" smtClean="0"/>
              <a:t>в </a:t>
            </a:r>
            <a:r>
              <a:rPr lang="ru-RU" b="1" dirty="0" smtClean="0"/>
              <a:t>2024 </a:t>
            </a:r>
            <a:r>
              <a:rPr lang="ru-RU" b="1" dirty="0" smtClean="0"/>
              <a:t>году 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4522518" y="2424556"/>
            <a:ext cx="4819921" cy="458264"/>
          </a:xfrm>
          <a:prstGeom prst="rect">
            <a:avLst/>
          </a:prstGeom>
          <a:noFill/>
        </p:spPr>
        <p:txBody>
          <a:bodyPr lIns="0" tIns="0" rIns="0" bIns="0" anchor="t" anchorCtr="0"/>
          <a:lstStyle>
            <a:lvl1pPr marL="0" indent="0" algn="l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57837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>
                <a:solidFill>
                  <a:srgbClr val="646464"/>
                </a:solidFill>
              </a:rPr>
              <a:t>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93DF7F5A-B6C2-8E4A-88A5-AD5483F525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81" y="2323243"/>
            <a:ext cx="4781736" cy="6608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922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8009" y="0"/>
            <a:ext cx="855111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2000" dirty="0" smtClean="0"/>
              <a:t> </a:t>
            </a:r>
            <a:r>
              <a:rPr lang="ru-RU" sz="2000" b="1" dirty="0" smtClean="0">
                <a:latin typeface="Arial Black" pitchFamily="34" charset="0"/>
              </a:rPr>
              <a:t>График проведения всероссийских проверочных работ  </a:t>
            </a:r>
            <a:r>
              <a:rPr lang="ru-RU" sz="2000" b="1" dirty="0" smtClean="0">
                <a:latin typeface="Arial Black" pitchFamily="34" charset="0"/>
              </a:rPr>
              <a:t>2024 </a:t>
            </a:r>
            <a:r>
              <a:rPr lang="ru-RU" sz="2000" b="1" dirty="0" smtClean="0">
                <a:latin typeface="Arial Black" pitchFamily="34" charset="0"/>
              </a:rPr>
              <a:t>года</a:t>
            </a:r>
            <a:endParaRPr lang="ru-RU" sz="2000" dirty="0">
              <a:latin typeface="Arial Black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85999" y="1187960"/>
          <a:ext cx="90012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60"/>
                <a:gridCol w="7128990"/>
                <a:gridCol w="1440200"/>
              </a:tblGrid>
              <a:tr h="1883918">
                <a:tc>
                  <a:txBody>
                    <a:bodyPr/>
                    <a:lstStyle/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	</a:t>
                      </a:r>
                    </a:p>
                    <a:p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Проверочные работы по учебным предметам, обуславливающим формирование профиля среднего профессионального образования (профильным учебным предметам), (1 курс и завершившие, ППССЗ):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«Русский язык»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«Математика»;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«Физика»;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«Информатика» 	</a:t>
                      </a:r>
                    </a:p>
                    <a:p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16.09.2024 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 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08.10.2024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823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561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Проверочные работы по учебному предмету «Информатика» (для 1 курса часть заданий выполняется в компьютерной форме).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	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561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16.09.2024 – 08.10.2024 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849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561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Проверочная работа с оценкой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метапредметных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результатов обучения (единая проверочная работа по социально-гуманитарным предметам) в компьютерной форме (1 курс и завершившие, ППССЗ и ППКРС). 	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561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19.09.2024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08.10.2024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58009" y="1115949"/>
          <a:ext cx="8785219" cy="4032560"/>
        </p:xfrm>
        <a:graphic>
          <a:graphicData uri="http://schemas.openxmlformats.org/drawingml/2006/table">
            <a:tbl>
              <a:tblPr/>
              <a:tblGrid>
                <a:gridCol w="4248590"/>
                <a:gridCol w="2088290"/>
                <a:gridCol w="2448339"/>
              </a:tblGrid>
              <a:tr h="941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Код  и название профессии/специальности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Предмет. 1 курс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Предмет. Завершившие СОО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09.02.07 Информационные системы и программирование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Информатика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Математика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10.02.05 Обеспечение информационной безопасности автоматизированных систем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Информатика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Информатика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2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13.02.07 Электроснабжение (по отраслям)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Физика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Физика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5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15.02.16 Технология машиностроения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Математика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5619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54.02.01 Дизайн (по отраслям)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Обществознание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Обществознание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54189" y="179819"/>
            <a:ext cx="59859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Профильные предметы, выбранные ОО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90069" y="1259969"/>
          <a:ext cx="8065120" cy="4608639"/>
        </p:xfrm>
        <a:graphic>
          <a:graphicData uri="http://schemas.openxmlformats.org/drawingml/2006/table">
            <a:tbl>
              <a:tblPr/>
              <a:tblGrid>
                <a:gridCol w="2419536"/>
                <a:gridCol w="2648153"/>
                <a:gridCol w="2997431"/>
              </a:tblGrid>
              <a:tr h="65837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курс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Информатика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17.09.2024 ВТ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837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курс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Физика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17.09.2024 ВТ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</a:tr>
              <a:tr h="65837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курс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Математика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19.09.2024 ЧТ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837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Завершившие СОО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Математика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16.09.2024 ПН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</a:tr>
              <a:tr h="65837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Завершившие СОО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Информатика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18.09.2024 СР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837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Завершившие СОО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Физика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17.09.2024 ВТ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</a:tr>
              <a:tr h="65837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Завершившие СОО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Обществознание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17.09.2024 ВТ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214239" y="179819"/>
            <a:ext cx="54681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Даты сдачи профильных предметов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86000" y="1403989"/>
          <a:ext cx="9073262" cy="3266483"/>
        </p:xfrm>
        <a:graphic>
          <a:graphicData uri="http://schemas.openxmlformats.org/drawingml/2006/table">
            <a:tbl>
              <a:tblPr/>
              <a:tblGrid>
                <a:gridCol w="1296179"/>
                <a:gridCol w="990578"/>
                <a:gridCol w="663897"/>
                <a:gridCol w="1180261"/>
                <a:gridCol w="663897"/>
                <a:gridCol w="1106495"/>
                <a:gridCol w="663897"/>
                <a:gridCol w="1106495"/>
                <a:gridCol w="605735"/>
                <a:gridCol w="795828"/>
              </a:tblGrid>
              <a:tr h="13321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Курс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День 1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Количество участников</a:t>
                      </a:r>
                    </a:p>
                  </a:txBody>
                  <a:tcPr marL="81454" marR="9050" marT="905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День 2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Количество участников</a:t>
                      </a:r>
                    </a:p>
                  </a:txBody>
                  <a:tcPr marL="81454" marR="9050" marT="905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День 3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Количество участников</a:t>
                      </a:r>
                    </a:p>
                  </a:txBody>
                  <a:tcPr marL="81454" marR="9050" marT="905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День 4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Количество участников</a:t>
                      </a:r>
                    </a:p>
                  </a:txBody>
                  <a:tcPr marL="81454" marR="9050" marT="905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Количество участников</a:t>
                      </a:r>
                    </a:p>
                  </a:txBody>
                  <a:tcPr marL="81454" marR="9050" marT="905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FE"/>
                    </a:solidFill>
                  </a:tcPr>
                </a:tc>
              </a:tr>
              <a:tr h="9001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 курс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23.09.2024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128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24.09.2024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256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25.09.2024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224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26.09.2024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192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800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417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Завершившие СОО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19.09.2024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293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20.09.2024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281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23.09.2024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150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---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---</a:t>
                      </a:r>
                    </a:p>
                  </a:txBody>
                  <a:tcPr marL="81454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724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358259" y="179819"/>
            <a:ext cx="5511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Даты </a:t>
            </a:r>
            <a:r>
              <a:rPr lang="ru-RU" dirty="0" smtClean="0">
                <a:latin typeface="Arial Black" pitchFamily="34" charset="0"/>
              </a:rPr>
              <a:t>проверки </a:t>
            </a:r>
            <a:r>
              <a:rPr lang="ru-RU" dirty="0" err="1" smtClean="0">
                <a:solidFill>
                  <a:schemeClr val="dk1"/>
                </a:solidFill>
                <a:latin typeface="Arial Black" pitchFamily="34" charset="0"/>
                <a:cs typeface="Arial" pitchFamily="34" charset="0"/>
              </a:rPr>
              <a:t>метапредметных</a:t>
            </a:r>
            <a:r>
              <a:rPr lang="ru-RU" dirty="0" smtClean="0">
                <a:solidFill>
                  <a:schemeClr val="dk1"/>
                </a:solidFill>
                <a:latin typeface="Arial Black" pitchFamily="34" charset="0"/>
                <a:cs typeface="Arial" pitchFamily="34" charset="0"/>
              </a:rPr>
              <a:t> знаний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0269" y="179819"/>
            <a:ext cx="5004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Группы участвующие в ВПР 2024</a:t>
            </a:r>
            <a:endParaRPr lang="ru-RU" sz="2000" dirty="0"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41979" y="827909"/>
          <a:ext cx="4464620" cy="5088255"/>
        </p:xfrm>
        <a:graphic>
          <a:graphicData uri="http://schemas.openxmlformats.org/drawingml/2006/table">
            <a:tbl>
              <a:tblPr/>
              <a:tblGrid>
                <a:gridCol w="1930400"/>
                <a:gridCol w="2534220"/>
              </a:tblGrid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54.01.20   Графический дизайнер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22ГД1п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54.02.01   Дизайн (по отраслям)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23СД1п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09.02.07   Информационные системы и программирование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23ИСП1, 23ИСП1п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23ИСП2, 23ИСП2п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23ИСС1, 23ИСС1п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23ИСС2, 23ИСС2п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15.01.29   Контролер станочных и слесарных работ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22КН1, 22КН1п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23КН1, 23КН1п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23КН2, 23КН2п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15.01.23   Наладчик станков и оборудования в механообработке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22Н1, 22Н1п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22Н2, 22Н2п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10.02.05   Обеспечение информационной безопасности автоматизированных систем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23СИБ1, 23СИБ1п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Arial"/>
                        </a:rPr>
                        <a:t>23СИБ2, 23СИБ2п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238659" y="827909"/>
          <a:ext cx="3920240" cy="4206240"/>
        </p:xfrm>
        <a:graphic>
          <a:graphicData uri="http://schemas.openxmlformats.org/drawingml/2006/table">
            <a:tbl>
              <a:tblPr/>
              <a:tblGrid>
                <a:gridCol w="2218440"/>
                <a:gridCol w="1701800"/>
              </a:tblGrid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15.01.32   Оператор  станков с программным управлением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22О1, 22О1п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22О2, 22О2п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22О3п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23О1, 23О1п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23О2, 23О2п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09.01.03.  Оператор информационных систем и ресурсов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23ОИС1, 23ОИС1п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15.02.16   Технология машиностроения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23СТМ1, 23СТМ1п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23СТМ2, 23СТМп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13.01.10   Электромонтер по обслуживанию и ремонту электрооборудования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22Э1, 22Э1п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Arial"/>
                        </a:rPr>
                        <a:t>23Э1, 23Э1п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Arial"/>
                        </a:rPr>
                        <a:t>13.02.07   Электроснабжение (по отраслям)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Arial"/>
                        </a:rPr>
                        <a:t>23СТЭ1, 23СТЭ1п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69" y="179819"/>
            <a:ext cx="8713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Подготовка к всероссийским проверочным работам</a:t>
            </a:r>
            <a:endParaRPr lang="ru-RU" sz="2000" dirty="0">
              <a:latin typeface="Arial Black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5949" y="971929"/>
          <a:ext cx="9577328" cy="3672510"/>
        </p:xfrm>
        <a:graphic>
          <a:graphicData uri="http://schemas.openxmlformats.org/drawingml/2006/table">
            <a:tbl>
              <a:tblPr/>
              <a:tblGrid>
                <a:gridCol w="452981"/>
                <a:gridCol w="1903346"/>
                <a:gridCol w="532074"/>
                <a:gridCol w="2191466"/>
                <a:gridCol w="1019209"/>
                <a:gridCol w="776540"/>
                <a:gridCol w="776540"/>
                <a:gridCol w="776540"/>
                <a:gridCol w="1148632"/>
              </a:tblGrid>
              <a:tr h="12241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фио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пол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код и наименование специальности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средний балл  аттестата 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Русский язык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Математика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Профильный предмет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бюджет/по договору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Берсенева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Елена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Юлиевна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54.01.20 графический дизайнер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Бюджет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Бузмакова Юлия Игоревна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54.01.20 графический дизайнер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4.2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363" marR="8363" marT="83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Договор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363" marR="8363" marT="8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90069" y="5148509"/>
            <a:ext cx="8365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Размещение бланков: </a:t>
            </a:r>
            <a:r>
              <a:rPr lang="ru-RU" sz="2400" b="1" dirty="0" smtClean="0"/>
              <a:t>Временная/Попова/ВПР </a:t>
            </a:r>
            <a:r>
              <a:rPr lang="ru-RU" sz="2400" b="1" dirty="0" smtClean="0"/>
              <a:t>2024/ГРУППЫ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358259" y="179819"/>
            <a:ext cx="44246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Образцы проверочных работ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4439" y="2484139"/>
            <a:ext cx="2728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hlinkClick r:id="rId2"/>
              </a:rPr>
              <a:t>https://fioco.ru/vpr_spo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82429" y="4500419"/>
            <a:ext cx="30604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hlinkClick r:id="rId3"/>
              </a:rPr>
              <a:t>https://demo.fioco.ru/login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2029" y="1403989"/>
            <a:ext cx="8641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C образцами проверочных работ ВПР СПО 2024 можно ознакомиться </a:t>
            </a:r>
            <a:endParaRPr lang="ru-RU" sz="2000" dirty="0" smtClean="0"/>
          </a:p>
          <a:p>
            <a:pPr algn="ctr"/>
            <a:r>
              <a:rPr lang="ru-RU" sz="2000" dirty="0" smtClean="0"/>
              <a:t>на </a:t>
            </a:r>
            <a:r>
              <a:rPr lang="ru-RU" sz="2000" dirty="0" smtClean="0"/>
              <a:t>официальном сайте ФГБУ ФИОКО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79" y="3204239"/>
            <a:ext cx="92892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С образцами проверочной работы с оценкой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результатов обучения (</a:t>
            </a:r>
            <a:r>
              <a:rPr lang="ru-RU" sz="2000" dirty="0" err="1" smtClean="0"/>
              <a:t>Метапредмет</a:t>
            </a:r>
            <a:r>
              <a:rPr lang="ru-RU" sz="2000" dirty="0" smtClean="0"/>
              <a:t>) с использованием компьютера </a:t>
            </a:r>
            <a:endParaRPr lang="ru-RU" sz="2000" dirty="0" smtClean="0"/>
          </a:p>
          <a:p>
            <a:pPr algn="ctr"/>
            <a:r>
              <a:rPr lang="ru-RU" sz="2000" dirty="0" smtClean="0"/>
              <a:t>можно </a:t>
            </a:r>
            <a:r>
              <a:rPr lang="ru-RU" sz="2000" dirty="0" smtClean="0"/>
              <a:t>ознакомиться сайте: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ДК">
      <a:dk1>
        <a:sysClr val="windowText" lastClr="000000"/>
      </a:dk1>
      <a:lt1>
        <a:srgbClr val="FFFFFF"/>
      </a:lt1>
      <a:dk2>
        <a:srgbClr val="7F7F7F"/>
      </a:dk2>
      <a:lt2>
        <a:srgbClr val="BFBFBF"/>
      </a:lt2>
      <a:accent1>
        <a:srgbClr val="B00000"/>
      </a:accent1>
      <a:accent2>
        <a:srgbClr val="0D0D0D"/>
      </a:accent2>
      <a:accent3>
        <a:srgbClr val="595959"/>
      </a:accent3>
      <a:accent4>
        <a:srgbClr val="F2F2F2"/>
      </a:accent4>
      <a:accent5>
        <a:srgbClr val="92D050"/>
      </a:accent5>
      <a:accent6>
        <a:srgbClr val="FFC000"/>
      </a:accent6>
      <a:hlink>
        <a:srgbClr val="FF0000"/>
      </a:hlink>
      <a:folHlink>
        <a:srgbClr val="0066C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3e63cc5-c993-45c4-8836-ad9c21968900">PMZSP-220-681</_dlc_DocId>
    <_dlc_DocIdUrl xmlns="03e63cc5-c993-45c4-8836-ad9c21968900">
      <Url>https://portal.pmz.ru/workspace/Deps/_layouts/DocIdRedir.aspx?ID=PMZSP-220-681</Url>
      <Description>PMZSP-220-681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7FFA2818C986741A4A743A7C07D89C2" ma:contentTypeVersion="0" ma:contentTypeDescription="Создание документа." ma:contentTypeScope="" ma:versionID="a87d89f87cb425489a699a9c6ed1e994">
  <xsd:schema xmlns:xsd="http://www.w3.org/2001/XMLSchema" xmlns:xs="http://www.w3.org/2001/XMLSchema" xmlns:p="http://schemas.microsoft.com/office/2006/metadata/properties" xmlns:ns2="03e63cc5-c993-45c4-8836-ad9c21968900" targetNamespace="http://schemas.microsoft.com/office/2006/metadata/properties" ma:root="true" ma:fieldsID="69353510749066e97bbd3e8d517ba294" ns2:_="">
    <xsd:import namespace="03e63cc5-c993-45c4-8836-ad9c2196890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63cc5-c993-45c4-8836-ad9c2196890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924D97-1B71-4C37-8BF0-D1FA65F2A558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3e63cc5-c993-45c4-8836-ad9c2196890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862AE7-F8C6-47C2-9BF2-4CFBFAEB743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E074059-9FD6-43FA-8623-3ADA2B9D9C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e63cc5-c993-45c4-8836-ad9c219689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35AF1F0-3ABE-4DD9-B0A0-D9039DD9EF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32796</TotalTime>
  <Words>482</Words>
  <Application>Microsoft Office PowerPoint</Application>
  <PresentationFormat>Произвольный</PresentationFormat>
  <Paragraphs>181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ОДК</dc:creator>
  <cp:lastModifiedBy>user</cp:lastModifiedBy>
  <cp:revision>1277</cp:revision>
  <cp:lastPrinted>2020-07-03T05:47:47Z</cp:lastPrinted>
  <dcterms:created xsi:type="dcterms:W3CDTF">2017-01-19T10:58:31Z</dcterms:created>
  <dcterms:modified xsi:type="dcterms:W3CDTF">2024-09-09T06:48:03Z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0x010100F7FFA2818C986741A4A743A7C07D89C2</vt:lpwstr>
  </property>
  <property fmtid="{D5CDD505-2E9C-101B-9397-08002B2CF9AE}" pid="3" name="PMZDepertment">
    <vt:lpwstr>5;#Отдел информационной политики|8c8d95a6-d6c3-4be8-af8a-aa2dbc8e4211</vt:lpwstr>
  </property>
  <property fmtid="{D5CDD505-2E9C-101B-9397-08002B2CF9AE}" pid="4" name="_dlc_DocIdItemGuid">
    <vt:lpwstr>4933061e-9d0d-4888-9828-98c791655694</vt:lpwstr>
  </property>
</Properties>
</file>