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4"/>
  </p:notesMasterIdLst>
  <p:handoutMasterIdLst>
    <p:handoutMasterId r:id="rId45"/>
  </p:handoutMasterIdLst>
  <p:sldIdLst>
    <p:sldId id="876" r:id="rId6"/>
    <p:sldId id="406" r:id="rId7"/>
    <p:sldId id="853" r:id="rId8"/>
    <p:sldId id="874" r:id="rId9"/>
    <p:sldId id="866" r:id="rId10"/>
    <p:sldId id="867" r:id="rId11"/>
    <p:sldId id="868" r:id="rId12"/>
    <p:sldId id="869" r:id="rId13"/>
    <p:sldId id="870" r:id="rId14"/>
    <p:sldId id="871" r:id="rId15"/>
    <p:sldId id="872" r:id="rId16"/>
    <p:sldId id="852" r:id="rId17"/>
    <p:sldId id="880" r:id="rId18"/>
    <p:sldId id="875" r:id="rId19"/>
    <p:sldId id="879" r:id="rId20"/>
    <p:sldId id="257" r:id="rId21"/>
    <p:sldId id="258" r:id="rId22"/>
    <p:sldId id="260" r:id="rId23"/>
    <p:sldId id="261" r:id="rId24"/>
    <p:sldId id="262" r:id="rId25"/>
    <p:sldId id="857" r:id="rId26"/>
    <p:sldId id="885" r:id="rId27"/>
    <p:sldId id="854" r:id="rId28"/>
    <p:sldId id="882" r:id="rId29"/>
    <p:sldId id="878" r:id="rId30"/>
    <p:sldId id="274" r:id="rId31"/>
    <p:sldId id="297" r:id="rId32"/>
    <p:sldId id="296" r:id="rId33"/>
    <p:sldId id="298" r:id="rId34"/>
    <p:sldId id="289" r:id="rId35"/>
    <p:sldId id="294" r:id="rId36"/>
    <p:sldId id="877" r:id="rId37"/>
    <p:sldId id="881" r:id="rId38"/>
    <p:sldId id="886" r:id="rId39"/>
    <p:sldId id="493" r:id="rId40"/>
    <p:sldId id="883" r:id="rId41"/>
    <p:sldId id="846" r:id="rId42"/>
    <p:sldId id="884" r:id="rId43"/>
  </p:sldIdLst>
  <p:sldSz cx="9901238" cy="6840538"/>
  <p:notesSz cx="6797675" cy="9926638"/>
  <p:defaultTextStyle>
    <a:defPPr>
      <a:defRPr lang="ru-RU"/>
    </a:defPPr>
    <a:lvl1pPr marL="0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094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6191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4284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2380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0476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68573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46668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24762" algn="l" defTabSz="956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5932">
          <p15:clr>
            <a:srgbClr val="A4A3A4"/>
          </p15:clr>
        </p15:guide>
        <p15:guide id="3" pos="2893">
          <p15:clr>
            <a:srgbClr val="A4A3A4"/>
          </p15:clr>
        </p15:guide>
        <p15:guide id="4" pos="308">
          <p15:clr>
            <a:srgbClr val="A4A3A4"/>
          </p15:clr>
        </p15:guide>
        <p15:guide id="5" pos="3347">
          <p15:clr>
            <a:srgbClr val="A4A3A4"/>
          </p15:clr>
        </p15:guide>
        <p15:guide id="6" pos="5479">
          <p15:clr>
            <a:srgbClr val="A4A3A4"/>
          </p15:clr>
        </p15:guide>
        <p15:guide id="7" pos="761">
          <p15:clr>
            <a:srgbClr val="A4A3A4"/>
          </p15:clr>
        </p15:guide>
        <p15:guide id="8" orient="horz" pos="1020">
          <p15:clr>
            <a:srgbClr val="A4A3A4"/>
          </p15:clr>
        </p15:guide>
        <p15:guide id="9" orient="horz" pos="4104">
          <p15:clr>
            <a:srgbClr val="A4A3A4"/>
          </p15:clr>
        </p15:guide>
        <p15:guide id="10" pos="5885">
          <p15:clr>
            <a:srgbClr val="A4A3A4"/>
          </p15:clr>
        </p15:guide>
        <p15:guide id="11" pos="3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79A93"/>
    <a:srgbClr val="FFBCC7"/>
    <a:srgbClr val="99CCFF"/>
    <a:srgbClr val="646464"/>
    <a:srgbClr val="EA938A"/>
    <a:srgbClr val="CD5353"/>
    <a:srgbClr val="464646"/>
    <a:srgbClr val="CCECF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1" autoAdjust="0"/>
    <p:restoredTop sz="96197" autoAdjust="0"/>
  </p:normalViewPr>
  <p:slideViewPr>
    <p:cSldViewPr>
      <p:cViewPr varScale="1">
        <p:scale>
          <a:sx n="73" d="100"/>
          <a:sy n="73" d="100"/>
        </p:scale>
        <p:origin x="936" y="60"/>
      </p:cViewPr>
      <p:guideLst>
        <p:guide orient="horz" pos="1434"/>
        <p:guide pos="5932"/>
        <p:guide pos="2893"/>
        <p:guide pos="308"/>
        <p:guide pos="3347"/>
        <p:guide pos="5479"/>
        <p:guide pos="761"/>
        <p:guide orient="horz" pos="1020"/>
        <p:guide orient="horz" pos="4104"/>
        <p:guide pos="5885"/>
        <p:guide pos="3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 showGuides="1">
      <p:cViewPr varScale="1">
        <p:scale>
          <a:sx n="79" d="100"/>
          <a:sy n="79" d="100"/>
        </p:scale>
        <p:origin x="-4002" y="-96"/>
      </p:cViewPr>
      <p:guideLst>
        <p:guide orient="horz" pos="3132"/>
        <p:guide pos="2130"/>
        <p:guide orient="horz" pos="3127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01" cy="496332"/>
          </a:xfrm>
          <a:prstGeom prst="rect">
            <a:avLst/>
          </a:prstGeom>
        </p:spPr>
        <p:txBody>
          <a:bodyPr vert="horz" lIns="92360" tIns="46180" rIns="92360" bIns="46180" rtlCol="0"/>
          <a:lstStyle>
            <a:lvl1pPr algn="l">
              <a:defRPr sz="1200"/>
            </a:lvl1pPr>
          </a:lstStyle>
          <a:p>
            <a:r>
              <a:rPr lang="ru-RU" dirty="0"/>
              <a:t>Верхний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70" y="1"/>
            <a:ext cx="2946301" cy="496332"/>
          </a:xfrm>
          <a:prstGeom prst="rect">
            <a:avLst/>
          </a:prstGeom>
        </p:spPr>
        <p:txBody>
          <a:bodyPr vert="horz" lIns="92360" tIns="46180" rIns="92360" bIns="46180" rtlCol="0"/>
          <a:lstStyle>
            <a:lvl1pPr algn="r">
              <a:defRPr sz="1200"/>
            </a:lvl1pPr>
          </a:lstStyle>
          <a:p>
            <a:fld id="{4D425A87-16A7-494F-AB50-D7AA465515D9}" type="datetimeFigureOut">
              <a:rPr lang="ru-RU" smtClean="0"/>
              <a:t>30.08.2024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712"/>
            <a:ext cx="2946301" cy="496332"/>
          </a:xfrm>
          <a:prstGeom prst="rect">
            <a:avLst/>
          </a:prstGeom>
        </p:spPr>
        <p:txBody>
          <a:bodyPr vert="horz" lIns="92360" tIns="46180" rIns="92360" bIns="46180" rtlCol="0" anchor="b"/>
          <a:lstStyle>
            <a:lvl1pPr algn="l">
              <a:defRPr sz="1200"/>
            </a:lvl1pPr>
          </a:lstStyle>
          <a:p>
            <a:r>
              <a:rPr lang="ru-RU" dirty="0"/>
              <a:t>5225874527274272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70" y="9428712"/>
            <a:ext cx="2946301" cy="496332"/>
          </a:xfrm>
          <a:prstGeom prst="rect">
            <a:avLst/>
          </a:prstGeom>
        </p:spPr>
        <p:txBody>
          <a:bodyPr vert="horz" lIns="92360" tIns="46180" rIns="92360" bIns="46180" rtlCol="0" anchor="b"/>
          <a:lstStyle>
            <a:lvl1pPr algn="r">
              <a:defRPr sz="1200"/>
            </a:lvl1pPr>
          </a:lstStyle>
          <a:p>
            <a:fld id="{6A12F021-79FF-4586-9C92-C609C2AA8DA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21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2360" tIns="46180" rIns="92360" bIns="46180" rtlCol="0"/>
          <a:lstStyle>
            <a:lvl1pPr algn="l">
              <a:defRPr sz="1200"/>
            </a:lvl1pPr>
          </a:lstStyle>
          <a:p>
            <a:r>
              <a:rPr lang="ru-RU" dirty="0"/>
              <a:t>Верхний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2360" tIns="46180" rIns="92360" bIns="46180" rtlCol="0"/>
          <a:lstStyle>
            <a:lvl1pPr algn="r">
              <a:defRPr sz="1200"/>
            </a:lvl1pPr>
          </a:lstStyle>
          <a:p>
            <a:fld id="{187D01CF-F288-4E1F-B54A-7BDD2DB38F6A}" type="datetimeFigureOut">
              <a:rPr lang="ru-RU" smtClean="0"/>
              <a:t>30.08.2024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744538"/>
            <a:ext cx="5387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0" tIns="46180" rIns="92360" bIns="4618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2360" tIns="46180" rIns="92360" bIns="461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2360" tIns="46180" rIns="92360" bIns="46180" rtlCol="0" anchor="b"/>
          <a:lstStyle>
            <a:lvl1pPr algn="l">
              <a:defRPr sz="1200"/>
            </a:lvl1pPr>
          </a:lstStyle>
          <a:p>
            <a:r>
              <a:rPr lang="ru-RU" dirty="0"/>
              <a:t>5225874527274272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2360" tIns="46180" rIns="92360" bIns="46180" rtlCol="0" anchor="b"/>
          <a:lstStyle>
            <a:lvl1pPr algn="r">
              <a:defRPr sz="1200"/>
            </a:lvl1pPr>
          </a:lstStyle>
          <a:p>
            <a:fld id="{CEB161AB-E646-4878-B217-5CCD66AE50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53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094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6191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4284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2380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0476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8573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6668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4762" algn="l" defTabSz="95619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4538"/>
            <a:ext cx="5387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61AB-E646-4878-B217-5CCD66AE50E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4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4538"/>
            <a:ext cx="5387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61AB-E646-4878-B217-5CCD66AE50E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5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08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4538"/>
            <a:ext cx="5387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76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4538"/>
            <a:ext cx="5387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00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4538"/>
            <a:ext cx="5387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4538"/>
            <a:ext cx="5387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3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4538"/>
            <a:ext cx="5387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64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4850" y="744538"/>
            <a:ext cx="5387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161AB-E646-4878-B217-5CCD66AE50E9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08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русский 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\\SRV-FILES\sh_reklamno_vist$\003_ФОТО и ГРАФИКА\ГРАФИКА ОДК\Картины в переговорные\3_1100x70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1" y="3351930"/>
            <a:ext cx="9903600" cy="34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5" y="3246331"/>
            <a:ext cx="9901195" cy="357519"/>
            <a:chOff x="-1" y="3246330"/>
            <a:chExt cx="9901195" cy="357520"/>
          </a:xfrm>
        </p:grpSpPr>
        <p:sp>
          <p:nvSpPr>
            <p:cNvPr id="11" name="Прямоугольник 10"/>
            <p:cNvSpPr/>
            <p:nvPr userDrawn="1"/>
          </p:nvSpPr>
          <p:spPr>
            <a:xfrm flipV="1">
              <a:off x="-1" y="3246330"/>
              <a:ext cx="9901195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0" y="3423949"/>
              <a:ext cx="9900001" cy="1799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" name="Прямоугольник 13"/>
          <p:cNvSpPr/>
          <p:nvPr userDrawn="1"/>
        </p:nvSpPr>
        <p:spPr>
          <a:xfrm flipV="1">
            <a:off x="5" y="6663194"/>
            <a:ext cx="9901195" cy="1800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8" tIns="71978" rIns="71978" bIns="71978" rtlCol="0" anchor="ctr"/>
          <a:lstStyle/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" y="6489825"/>
            <a:ext cx="9900001" cy="1799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61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английский 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\\SRV-FILES\sh_reklamno_vist$\003_ФОТО и ГРАФИКА\ГРАФИКА ОДК\Картины в переговорные\3_1100x70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01" y="3351930"/>
            <a:ext cx="9903600" cy="34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5" y="3246331"/>
            <a:ext cx="9901195" cy="357519"/>
            <a:chOff x="-1" y="3246330"/>
            <a:chExt cx="9901195" cy="357520"/>
          </a:xfrm>
        </p:grpSpPr>
        <p:sp>
          <p:nvSpPr>
            <p:cNvPr id="11" name="Прямоугольник 10"/>
            <p:cNvSpPr/>
            <p:nvPr userDrawn="1"/>
          </p:nvSpPr>
          <p:spPr>
            <a:xfrm flipV="1">
              <a:off x="-1" y="3246330"/>
              <a:ext cx="9901195" cy="18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0" y="3423949"/>
              <a:ext cx="9900001" cy="1799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Прямоугольник 14"/>
          <p:cNvSpPr/>
          <p:nvPr userDrawn="1"/>
        </p:nvSpPr>
        <p:spPr>
          <a:xfrm flipV="1">
            <a:off x="5" y="6663194"/>
            <a:ext cx="9901195" cy="1800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8" tIns="71978" rIns="71978" bIns="71978" rtlCol="0" anchor="ctr"/>
          <a:lstStyle/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" y="6489825"/>
            <a:ext cx="9900001" cy="1799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09" y="2339431"/>
            <a:ext cx="2304320" cy="6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рус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62285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24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рус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62285"/>
            <a:ext cx="9901238" cy="0"/>
          </a:xfrm>
          <a:prstGeom prst="line">
            <a:avLst/>
          </a:prstGeom>
          <a:ln w="31750">
            <a:solidFill>
              <a:srgbClr val="B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385" y="117610"/>
            <a:ext cx="1596854" cy="4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8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3C3B38-4824-41F4-969A-468434EB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8C74-40AD-4A55-BB9F-242FF18E0ACC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0C5E27-B265-4FDB-BD49-5AF2483C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462088-9EFC-447D-B12D-F78743D2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A499-5493-4052-83BE-DB1D4D028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7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6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79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9" r:id="rId4"/>
    <p:sldLayoutId id="2147483658" r:id="rId5"/>
    <p:sldLayoutId id="2147483660" r:id="rId6"/>
    <p:sldLayoutId id="2147483661" r:id="rId7"/>
  </p:sldLayoutIdLst>
  <p:hf hdr="0" ftr="0" dt="0"/>
  <p:txStyles>
    <p:titleStyle>
      <a:lvl1pPr algn="l" defTabSz="956191" rtl="0" eaLnBrk="1" latinLnBrk="0" hangingPunct="1">
        <a:spcBef>
          <a:spcPct val="0"/>
        </a:spcBef>
        <a:buNone/>
        <a:defRPr sz="23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58573" indent="-358573" algn="l" defTabSz="9561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6907" indent="-298810" algn="l" defTabSz="9561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95238" indent="-239046" algn="l" defTabSz="9561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73333" indent="-239046" algn="l" defTabSz="9561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51429" indent="-239046" algn="l" defTabSz="956191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29524" indent="-239046" algn="l" defTabSz="9561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619" indent="-239046" algn="l" defTabSz="9561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5714" indent="-239046" algn="l" defTabSz="9561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10" indent="-239046" algn="l" defTabSz="9561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094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6191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284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380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476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573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668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4762" algn="l" defTabSz="956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09E9F1-EB24-4E12-A4CF-96442B294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9" y="44441"/>
            <a:ext cx="9145270" cy="67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2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3CA75-11A2-4782-88FD-63DADA85D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8945"/>
          <a:stretch/>
        </p:blipFill>
        <p:spPr>
          <a:xfrm>
            <a:off x="0" y="395848"/>
            <a:ext cx="9991319" cy="61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4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AFAEC-A934-4622-BA04-56803BA01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1238" cy="72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8159" y="683889"/>
            <a:ext cx="6535381" cy="900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l" defTabSz="957837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ru-RU" dirty="0">
              <a:solidFill>
                <a:prstClr val="black"/>
              </a:solidFill>
            </a:endParaRPr>
          </a:p>
          <a:p>
            <a:pPr algn="r"/>
            <a:endParaRPr lang="ru-RU" alt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17919" y="2424556"/>
            <a:ext cx="4819921" cy="458264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>
              <a:solidFill>
                <a:srgbClr val="646464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4963" y="431759"/>
            <a:ext cx="8948894" cy="222192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l" defTabSz="957837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</a:rPr>
              <a:t>О направлениях деятельности и основных мероприятиях </a:t>
            </a:r>
            <a:r>
              <a:rPr lang="ru-RU" alt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2024-2025 </a:t>
            </a:r>
            <a:r>
              <a:rPr lang="ru-RU" altLang="ru-RU" sz="2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уч.году</a:t>
            </a:r>
            <a:endParaRPr lang="ru-RU" alt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30.08.2024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F7F5A-B6C2-8E4A-88A5-AD5483F52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1" y="2323243"/>
            <a:ext cx="4781736" cy="6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5CCEE1-EEEC-4AE7-94FD-7768C993A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3" r="58422" b="7893"/>
          <a:stretch/>
        </p:blipFill>
        <p:spPr>
          <a:xfrm>
            <a:off x="4302529" y="2022992"/>
            <a:ext cx="5436549" cy="4817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E7E7C6-ECD5-4649-9F32-4F05D4C5BCD1}"/>
              </a:ext>
            </a:extLst>
          </p:cNvPr>
          <p:cNvSpPr txBox="1"/>
          <p:nvPr/>
        </p:nvSpPr>
        <p:spPr>
          <a:xfrm>
            <a:off x="846049" y="755899"/>
            <a:ext cx="835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ОРГАНИЗАЦИЯ ПРИЕМА В ТЕХНИКУМ В 2024 ГОДУ</a:t>
            </a:r>
          </a:p>
        </p:txBody>
      </p:sp>
    </p:spTree>
    <p:extLst>
      <p:ext uri="{BB962C8B-B14F-4D97-AF65-F5344CB8AC3E}">
        <p14:creationId xmlns:p14="http://schemas.microsoft.com/office/powerpoint/2010/main" val="400091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05B8843B-2686-9348-9493-DC55D40DF921}"/>
              </a:ext>
            </a:extLst>
          </p:cNvPr>
          <p:cNvSpPr txBox="1">
            <a:spLocks/>
          </p:cNvSpPr>
          <p:nvPr/>
        </p:nvSpPr>
        <p:spPr>
          <a:xfrm>
            <a:off x="477066" y="49328"/>
            <a:ext cx="8709464" cy="4979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56428" rtl="0" eaLnBrk="1" latinLnBrk="0" hangingPunct="1">
              <a:spcBef>
                <a:spcPct val="0"/>
              </a:spcBef>
              <a:buNone/>
              <a:defRPr sz="2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ru-RU" altLang="ru-RU" sz="1995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708" y="65195"/>
            <a:ext cx="7180722" cy="49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99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ПРИЕМНАЯ КАМПАНИЯ В 2024 ГОДУ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90880"/>
              </p:ext>
            </p:extLst>
          </p:nvPr>
        </p:nvGraphicFramePr>
        <p:xfrm>
          <a:off x="337069" y="1403937"/>
          <a:ext cx="9369026" cy="1626278"/>
        </p:xfrm>
        <a:graphic>
          <a:graphicData uri="http://schemas.openxmlformats.org/drawingml/2006/table">
            <a:tbl>
              <a:tblPr/>
              <a:tblGrid>
                <a:gridCol w="1792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794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Контрольные цифры приема</a:t>
                      </a:r>
                    </a:p>
                  </a:txBody>
                  <a:tcPr marL="45604" marR="45604" marT="45604" marB="456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Поступили   бюджет</a:t>
                      </a:r>
                    </a:p>
                  </a:txBody>
                  <a:tcPr marL="45604" marR="45604" marT="45604" marB="456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Цифры    приема 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Поступили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179388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Цифры приема всего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Поступили всего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078"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бюджетной основе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платной основе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5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545</a:t>
                      </a:r>
                    </a:p>
                  </a:txBody>
                  <a:tcPr marL="45604" marR="45604" marT="45604" marB="456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545</a:t>
                      </a:r>
                    </a:p>
                  </a:txBody>
                  <a:tcPr marL="45604" marR="45604" marT="45604" marB="456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822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820</a:t>
                      </a:r>
                    </a:p>
                  </a:txBody>
                  <a:tcPr marL="48389" marR="483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771FD4-47A4-4CB2-82A6-5CB0115FA675}"/>
              </a:ext>
            </a:extLst>
          </p:cNvPr>
          <p:cNvSpPr/>
          <p:nvPr/>
        </p:nvSpPr>
        <p:spPr>
          <a:xfrm>
            <a:off x="337069" y="860743"/>
            <a:ext cx="6966991" cy="39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95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мест для поступления  в 2024 году</a:t>
            </a:r>
            <a:endParaRPr lang="ru-RU" sz="1995" dirty="0">
              <a:solidFill>
                <a:srgbClr val="0000FF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13C52B3-917D-4F1C-A0EC-0E1BF6D5F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76617"/>
              </p:ext>
            </p:extLst>
          </p:nvPr>
        </p:nvGraphicFramePr>
        <p:xfrm>
          <a:off x="337069" y="3900420"/>
          <a:ext cx="9368434" cy="2546808"/>
        </p:xfrm>
        <a:graphic>
          <a:graphicData uri="http://schemas.openxmlformats.org/drawingml/2006/table">
            <a:tbl>
              <a:tblPr/>
              <a:tblGrid>
                <a:gridCol w="607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952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Направления подготовки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подавших заявлений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1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Информационные системы и программирование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1831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1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информационной безопасности автоматизированных систем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1123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Технология машиностроения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749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9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Оператор станков с программным управлением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823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9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Контролер качества в машиностроении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631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Наладчик станков и оборудования в механообработке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774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Электромонтер по ремонту и обслуживанию электрооборудования 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Мастер слесарных работ</a:t>
                      </a: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453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70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Электроснабжение</a:t>
                      </a:r>
                      <a:r>
                        <a:rPr lang="ru-RU" sz="1200" b="1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61" marR="504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50461" marR="504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FFA5EC-2BE4-4B4F-9B98-CB1072284D53}"/>
              </a:ext>
            </a:extLst>
          </p:cNvPr>
          <p:cNvSpPr/>
          <p:nvPr/>
        </p:nvSpPr>
        <p:spPr>
          <a:xfrm>
            <a:off x="477066" y="3420269"/>
            <a:ext cx="9368434" cy="283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направлений среди абитуриентов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04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F86E21-094D-4208-9B89-8E5D136CC0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t="38422" b="5786"/>
          <a:stretch/>
        </p:blipFill>
        <p:spPr>
          <a:xfrm>
            <a:off x="4024" y="1648611"/>
            <a:ext cx="5436548" cy="5191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150BB-76E4-494F-B47E-B09AE1B668CE}"/>
              </a:ext>
            </a:extLst>
          </p:cNvPr>
          <p:cNvSpPr txBox="1"/>
          <p:nvPr/>
        </p:nvSpPr>
        <p:spPr>
          <a:xfrm>
            <a:off x="485999" y="251829"/>
            <a:ext cx="8785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0070C0"/>
                </a:solidFill>
              </a:rPr>
              <a:t>Организационные вопросы исполнения государственных требований в  деятельности техникума</a:t>
            </a:r>
          </a:p>
        </p:txBody>
      </p:sp>
    </p:spTree>
    <p:extLst>
      <p:ext uri="{BB962C8B-B14F-4D97-AF65-F5344CB8AC3E}">
        <p14:creationId xmlns:p14="http://schemas.microsoft.com/office/powerpoint/2010/main" val="161010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BF58D3-32DF-4DB3-9E2B-723D5EE5CE81}"/>
              </a:ext>
            </a:extLst>
          </p:cNvPr>
          <p:cNvSpPr txBox="1"/>
          <p:nvPr/>
        </p:nvSpPr>
        <p:spPr>
          <a:xfrm>
            <a:off x="197959" y="971929"/>
            <a:ext cx="9577330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99" dirty="0"/>
              <a:t>Контингент 2490 чел</a:t>
            </a:r>
          </a:p>
          <a:p>
            <a:r>
              <a:rPr lang="ru-RU" sz="2599" b="1" dirty="0"/>
              <a:t>	</a:t>
            </a:r>
            <a:r>
              <a:rPr lang="ru-RU" sz="2599" b="1" dirty="0">
                <a:solidFill>
                  <a:srgbClr val="C00000"/>
                </a:solidFill>
              </a:rPr>
              <a:t>85 групп</a:t>
            </a:r>
            <a:r>
              <a:rPr lang="ru-RU" sz="2599" b="1" dirty="0"/>
              <a:t>: </a:t>
            </a:r>
            <a:r>
              <a:rPr lang="ru-RU" sz="2599" dirty="0"/>
              <a:t>79 групп очного отделения, из них 1 гр. – профессионального обучения</a:t>
            </a:r>
          </a:p>
          <a:p>
            <a:r>
              <a:rPr lang="ru-RU" sz="2599" dirty="0"/>
              <a:t>                               6 - заочная и очно-заочная форма обучения</a:t>
            </a:r>
          </a:p>
          <a:p>
            <a:r>
              <a:rPr lang="ru-RU" sz="2599" b="1" dirty="0"/>
              <a:t>	</a:t>
            </a:r>
          </a:p>
          <a:p>
            <a:pPr algn="ctr"/>
            <a:r>
              <a:rPr lang="ru-RU" sz="2599" b="1" dirty="0"/>
              <a:t>Группы набора 2024 года (1 курс)</a:t>
            </a:r>
          </a:p>
          <a:p>
            <a:pPr marL="278469" indent="-278469">
              <a:buAutoNum type="arabicPeriod"/>
            </a:pPr>
            <a:endParaRPr lang="ru-RU" sz="1462"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4BC22CC8-AC14-4F6C-A6A3-D02704705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01655"/>
              </p:ext>
            </p:extLst>
          </p:nvPr>
        </p:nvGraphicFramePr>
        <p:xfrm>
          <a:off x="1401292" y="3420269"/>
          <a:ext cx="7170664" cy="300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666">
                  <a:extLst>
                    <a:ext uri="{9D8B030D-6E8A-4147-A177-3AD203B41FA5}">
                      <a16:colId xmlns:a16="http://schemas.microsoft.com/office/drawing/2014/main" val="3404671718"/>
                    </a:ext>
                  </a:extLst>
                </a:gridCol>
                <a:gridCol w="1792666">
                  <a:extLst>
                    <a:ext uri="{9D8B030D-6E8A-4147-A177-3AD203B41FA5}">
                      <a16:colId xmlns:a16="http://schemas.microsoft.com/office/drawing/2014/main" val="534304285"/>
                    </a:ext>
                  </a:extLst>
                </a:gridCol>
                <a:gridCol w="1792666">
                  <a:extLst>
                    <a:ext uri="{9D8B030D-6E8A-4147-A177-3AD203B41FA5}">
                      <a16:colId xmlns:a16="http://schemas.microsoft.com/office/drawing/2014/main" val="1547709066"/>
                    </a:ext>
                  </a:extLst>
                </a:gridCol>
                <a:gridCol w="1792666">
                  <a:extLst>
                    <a:ext uri="{9D8B030D-6E8A-4147-A177-3AD203B41FA5}">
                      <a16:colId xmlns:a16="http://schemas.microsoft.com/office/drawing/2014/main" val="1067090210"/>
                    </a:ext>
                  </a:extLst>
                </a:gridCol>
              </a:tblGrid>
              <a:tr h="319701">
                <a:tc>
                  <a:txBody>
                    <a:bodyPr/>
                    <a:lstStyle/>
                    <a:p>
                      <a:r>
                        <a:rPr lang="ru-RU" sz="2000" dirty="0"/>
                        <a:t>Название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Количество групп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Название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Количество групп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432956976"/>
                  </a:ext>
                </a:extLst>
              </a:tr>
              <a:tr h="307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24ИСС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24Н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3186857067"/>
                  </a:ext>
                </a:extLst>
              </a:tr>
              <a:tr h="307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24ИСП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24О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2104487502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24СИБ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24СТМ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3002334181"/>
                  </a:ext>
                </a:extLst>
              </a:tr>
              <a:tr h="307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24ГД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24Э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3496009169"/>
                  </a:ext>
                </a:extLst>
              </a:tr>
              <a:tr h="307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24МСР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24СТЭ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1184894887"/>
                  </a:ext>
                </a:extLst>
              </a:tr>
              <a:tr h="30741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24КМ1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24С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31076716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88AAE62-3246-489B-9432-0CFFEF14AA30}"/>
              </a:ext>
            </a:extLst>
          </p:cNvPr>
          <p:cNvSpPr txBox="1"/>
          <p:nvPr/>
        </p:nvSpPr>
        <p:spPr>
          <a:xfrm>
            <a:off x="485999" y="251829"/>
            <a:ext cx="8785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/>
              <a:t>Структурное подразделение «Учебная часть»</a:t>
            </a:r>
          </a:p>
        </p:txBody>
      </p:sp>
    </p:spTree>
    <p:extLst>
      <p:ext uri="{BB962C8B-B14F-4D97-AF65-F5344CB8AC3E}">
        <p14:creationId xmlns:p14="http://schemas.microsoft.com/office/powerpoint/2010/main" val="32373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A9B0A-519F-4C27-83E5-46BFBB2A24A9}"/>
              </a:ext>
            </a:extLst>
          </p:cNvPr>
          <p:cNvSpPr txBox="1"/>
          <p:nvPr/>
        </p:nvSpPr>
        <p:spPr>
          <a:xfrm>
            <a:off x="3577596" y="367090"/>
            <a:ext cx="2746046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48" b="1" u="sng" dirty="0"/>
              <a:t>Учебная часть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C86BF796-A2FA-44B3-B266-298F31066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85552"/>
              </p:ext>
            </p:extLst>
          </p:nvPr>
        </p:nvGraphicFramePr>
        <p:xfrm>
          <a:off x="600780" y="1126885"/>
          <a:ext cx="8699679" cy="505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920">
                  <a:extLst>
                    <a:ext uri="{9D8B030D-6E8A-4147-A177-3AD203B41FA5}">
                      <a16:colId xmlns:a16="http://schemas.microsoft.com/office/drawing/2014/main" val="1108367550"/>
                    </a:ext>
                  </a:extLst>
                </a:gridCol>
                <a:gridCol w="2043419">
                  <a:extLst>
                    <a:ext uri="{9D8B030D-6E8A-4147-A177-3AD203B41FA5}">
                      <a16:colId xmlns:a16="http://schemas.microsoft.com/office/drawing/2014/main" val="61246607"/>
                    </a:ext>
                  </a:extLst>
                </a:gridCol>
                <a:gridCol w="3651081">
                  <a:extLst>
                    <a:ext uri="{9D8B030D-6E8A-4147-A177-3AD203B41FA5}">
                      <a16:colId xmlns:a16="http://schemas.microsoft.com/office/drawing/2014/main" val="2554385102"/>
                    </a:ext>
                  </a:extLst>
                </a:gridCol>
                <a:gridCol w="830259">
                  <a:extLst>
                    <a:ext uri="{9D8B030D-6E8A-4147-A177-3AD203B41FA5}">
                      <a16:colId xmlns:a16="http://schemas.microsoft.com/office/drawing/2014/main" val="1240645673"/>
                    </a:ext>
                  </a:extLst>
                </a:gridCol>
              </a:tblGrid>
              <a:tr h="371296">
                <a:tc>
                  <a:txBody>
                    <a:bodyPr/>
                    <a:lstStyle/>
                    <a:p>
                      <a:r>
                        <a:rPr lang="ru-RU" sz="1900" i="0" dirty="0"/>
                        <a:t>ФИО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Должность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Функционал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 err="1"/>
                        <a:t>Каб</a:t>
                      </a:r>
                      <a:endParaRPr lang="ru-RU" sz="1900" i="0" dirty="0"/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361107056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Мялицина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Т.Г.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Руководитель СП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Аттестация, рабочие программы, ГИА, ДЭ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227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4176509811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Матушкина О.П.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/>
                        <a:t>Руководитель СП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Тарификация, контингент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228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84037676"/>
                  </a:ext>
                </a:extLst>
              </a:tr>
              <a:tr h="470309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Глухова Л.Д.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dirty="0"/>
                        <a:t>Руководитель СП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Учебная и производственная практики, трудоустройство студентов и выпускников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115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649793682"/>
                  </a:ext>
                </a:extLst>
              </a:tr>
              <a:tr h="668334">
                <a:tc>
                  <a:txBody>
                    <a:bodyPr/>
                    <a:lstStyle/>
                    <a:p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Маскалева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О.А.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Методист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Перевод, отчисление, зачисление студентов</a:t>
                      </a:r>
                    </a:p>
                    <a:p>
                      <a:r>
                        <a:rPr lang="ru-RU" sz="1300" i="0" dirty="0"/>
                        <a:t>Зачетные книжки</a:t>
                      </a:r>
                    </a:p>
                    <a:p>
                      <a:r>
                        <a:rPr lang="ru-RU" sz="1300" i="0" dirty="0"/>
                        <a:t>Академические справки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227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2898788474"/>
                  </a:ext>
                </a:extLst>
              </a:tr>
              <a:tr h="470309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Васина С.Ю.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делопроизводитель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Ведомости</a:t>
                      </a:r>
                    </a:p>
                    <a:p>
                      <a:r>
                        <a:rPr lang="ru-RU" sz="1300" i="0" dirty="0"/>
                        <a:t>Сводные ведомости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202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4033266103"/>
                  </a:ext>
                </a:extLst>
              </a:tr>
              <a:tr h="470309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Шабалина Е.В.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Секретарь УЧ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Приказы по УЧ (общая деятельность)</a:t>
                      </a:r>
                    </a:p>
                    <a:p>
                      <a:r>
                        <a:rPr lang="ru-RU" sz="1300" i="0" dirty="0"/>
                        <a:t>Справки студентам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229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252033931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Верхоланцева А.В.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Делопроизводитель 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Приказы в ИС по контингенту, ФЭПО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229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985571694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Пупырева</a:t>
                      </a:r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Н.О.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Диспетчер УЧ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Расписание 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202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3267178937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Валеева Т.В.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Педагог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Работа в ЭПОС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407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2438536313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Хохряков И.А.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Администратор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Табеля, расписание в ЭПОС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202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1022928734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r>
                        <a:rPr lang="ru-RU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Краснова И.М.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600" i="0" dirty="0"/>
                        <a:t>Педагог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300" i="0" dirty="0"/>
                        <a:t>Работа в </a:t>
                      </a:r>
                      <a:r>
                        <a:rPr lang="ru-RU" sz="1300" i="0" dirty="0" err="1"/>
                        <a:t>Сферум</a:t>
                      </a:r>
                      <a:endParaRPr lang="ru-RU" sz="1300" i="0" dirty="0"/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r>
                        <a:rPr lang="ru-RU" sz="1900" i="0" dirty="0"/>
                        <a:t>315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115945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1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A9B0A-519F-4C27-83E5-46BFBB2A24A9}"/>
              </a:ext>
            </a:extLst>
          </p:cNvPr>
          <p:cNvSpPr txBox="1"/>
          <p:nvPr/>
        </p:nvSpPr>
        <p:spPr>
          <a:xfrm>
            <a:off x="394783" y="323839"/>
            <a:ext cx="8942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</a:rPr>
              <a:t>Для учета контингента и организации работы по обеспечению качества образования: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BE500-3DC2-4CDA-AFB7-3703605ACBBE}"/>
              </a:ext>
            </a:extLst>
          </p:cNvPr>
          <p:cNvSpPr txBox="1"/>
          <p:nvPr/>
        </p:nvSpPr>
        <p:spPr>
          <a:xfrm>
            <a:off x="394783" y="1362144"/>
            <a:ext cx="9242908" cy="539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7704" indent="-417704">
              <a:buAutoNum type="arabicPeriod"/>
            </a:pPr>
            <a:r>
              <a:rPr lang="ru-RU" sz="2200" dirty="0"/>
              <a:t>Студенты 1 курса: </a:t>
            </a:r>
          </a:p>
          <a:p>
            <a:r>
              <a:rPr lang="ru-RU" sz="2200" dirty="0"/>
              <a:t>- договоры об обучении (бюджет) студентов</a:t>
            </a:r>
            <a:br>
              <a:rPr lang="ru-RU" sz="2200" dirty="0"/>
            </a:br>
            <a:r>
              <a:rPr lang="ru-RU" sz="2200" dirty="0"/>
              <a:t> - согласие на обработку персональных данных </a:t>
            </a:r>
            <a:br>
              <a:rPr lang="ru-RU" sz="2200" dirty="0"/>
            </a:br>
            <a:r>
              <a:rPr lang="ru-RU" sz="2200" dirty="0"/>
              <a:t>    сдать до 16.09.24 отв. Шабалина Е.В.</a:t>
            </a:r>
          </a:p>
          <a:p>
            <a:r>
              <a:rPr lang="ru-RU" sz="2200" dirty="0"/>
              <a:t>2. Номера студенческих билетов взять у </a:t>
            </a:r>
            <a:r>
              <a:rPr lang="ru-RU" sz="2200" dirty="0" err="1"/>
              <a:t>Верхоланцевой</a:t>
            </a:r>
            <a:r>
              <a:rPr lang="ru-RU" sz="2200" dirty="0"/>
              <a:t> А.В.(</a:t>
            </a:r>
            <a:r>
              <a:rPr lang="ru-RU" sz="2200" dirty="0" err="1"/>
              <a:t>каб</a:t>
            </a:r>
            <a:r>
              <a:rPr lang="ru-RU" sz="2200" dirty="0"/>
              <a:t>. 229) и проставить до 03.09.2024</a:t>
            </a:r>
          </a:p>
          <a:p>
            <a:r>
              <a:rPr lang="ru-RU" sz="2200" dirty="0"/>
              <a:t>3. Информация по «должникам»:  данные по академической задолженности сверить с зачетками. Отв. Васина С.Ю.</a:t>
            </a:r>
          </a:p>
          <a:p>
            <a:r>
              <a:rPr lang="ru-RU" sz="2200" dirty="0"/>
              <a:t>4. До января 2025 года должны быть «закрыты» академические задолженности студентами выпускных групп. «Безнадежные» студенты будут отчислены. </a:t>
            </a:r>
          </a:p>
          <a:p>
            <a:r>
              <a:rPr lang="ru-RU" sz="2200" dirty="0"/>
              <a:t>5. Изменения в правилах перевода с </a:t>
            </a:r>
            <a:r>
              <a:rPr lang="ru-RU" sz="2200" dirty="0" err="1"/>
              <a:t>внебюджета</a:t>
            </a:r>
            <a:r>
              <a:rPr lang="ru-RU" sz="2200" dirty="0"/>
              <a:t> на бюджет (новый приказ Министерства просвещения РФ) будут представлены на совещании с педагогами</a:t>
            </a:r>
          </a:p>
          <a:p>
            <a:r>
              <a:rPr lang="ru-RU" sz="2200" b="1" dirty="0"/>
              <a:t>6. ЭПОС</a:t>
            </a:r>
          </a:p>
          <a:p>
            <a:pPr marL="278469" indent="-278469">
              <a:buAutoNum type="arabicPeriod"/>
            </a:pPr>
            <a:endParaRPr lang="ru-RU" sz="1462" dirty="0"/>
          </a:p>
        </p:txBody>
      </p:sp>
    </p:spTree>
    <p:extLst>
      <p:ext uri="{BB962C8B-B14F-4D97-AF65-F5344CB8AC3E}">
        <p14:creationId xmlns:p14="http://schemas.microsoft.com/office/powerpoint/2010/main" val="3819534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id="{61199883-D4B8-4648-A794-6B01139B3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08259"/>
              </p:ext>
            </p:extLst>
          </p:nvPr>
        </p:nvGraphicFramePr>
        <p:xfrm>
          <a:off x="685869" y="1013624"/>
          <a:ext cx="8797661" cy="481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918">
                  <a:extLst>
                    <a:ext uri="{9D8B030D-6E8A-4147-A177-3AD203B41FA5}">
                      <a16:colId xmlns:a16="http://schemas.microsoft.com/office/drawing/2014/main" val="1108367550"/>
                    </a:ext>
                  </a:extLst>
                </a:gridCol>
                <a:gridCol w="2953494">
                  <a:extLst>
                    <a:ext uri="{9D8B030D-6E8A-4147-A177-3AD203B41FA5}">
                      <a16:colId xmlns:a16="http://schemas.microsoft.com/office/drawing/2014/main" val="61246607"/>
                    </a:ext>
                  </a:extLst>
                </a:gridCol>
                <a:gridCol w="2243249">
                  <a:extLst>
                    <a:ext uri="{9D8B030D-6E8A-4147-A177-3AD203B41FA5}">
                      <a16:colId xmlns:a16="http://schemas.microsoft.com/office/drawing/2014/main" val="2554385102"/>
                    </a:ext>
                  </a:extLst>
                </a:gridCol>
              </a:tblGrid>
              <a:tr h="755702"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/>
                        <a:t>Группа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/>
                        <a:t>Количество</a:t>
                      </a:r>
                    </a:p>
                    <a:p>
                      <a:pPr algn="ctr"/>
                      <a:r>
                        <a:rPr lang="ru-RU" sz="1900" i="0" dirty="0"/>
                        <a:t>      должников 	</a:t>
                      </a:r>
                    </a:p>
                  </a:txBody>
                  <a:tcPr marL="74259" marR="74259" marT="37130" marB="371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/>
                        <a:t>Количество</a:t>
                      </a:r>
                    </a:p>
                    <a:p>
                      <a:pPr algn="ctr"/>
                      <a:r>
                        <a:rPr lang="ru-RU" sz="1900" i="0" dirty="0"/>
                        <a:t>  долгов	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361107056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по всем группам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1 485 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4176509811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21Н1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84037676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21Н2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649793682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22Н2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2898788474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22Н1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4033266103"/>
                  </a:ext>
                </a:extLst>
              </a:tr>
              <a:tr h="411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21СТЭ1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252033931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22М1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985571694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22ИСС1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3267178937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23Э1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2438536313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22СТЭ1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1022928734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22Э1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115945048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2B4047-5973-45F4-A574-7608D9629EA9}"/>
              </a:ext>
            </a:extLst>
          </p:cNvPr>
          <p:cNvSpPr/>
          <p:nvPr/>
        </p:nvSpPr>
        <p:spPr>
          <a:xfrm>
            <a:off x="685869" y="251829"/>
            <a:ext cx="8797661" cy="576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СТОИТ ЗАДУМАТЬСЯ…..</a:t>
            </a:r>
          </a:p>
        </p:txBody>
      </p:sp>
    </p:spTree>
    <p:extLst>
      <p:ext uri="{BB962C8B-B14F-4D97-AF65-F5344CB8AC3E}">
        <p14:creationId xmlns:p14="http://schemas.microsoft.com/office/powerpoint/2010/main" val="244740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38159" y="683889"/>
            <a:ext cx="6535381" cy="9000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l" defTabSz="957837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ru-RU" dirty="0">
              <a:solidFill>
                <a:prstClr val="black"/>
              </a:solidFill>
            </a:endParaRPr>
          </a:p>
          <a:p>
            <a:pPr algn="r"/>
            <a:endParaRPr lang="ru-RU" alt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517919" y="2424556"/>
            <a:ext cx="4819921" cy="458264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 algn="l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5783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>
              <a:solidFill>
                <a:srgbClr val="646464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3398" y="472924"/>
            <a:ext cx="8948894" cy="2221929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l" defTabSz="957837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alt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Августовский </a:t>
            </a:r>
          </a:p>
          <a:p>
            <a:r>
              <a:rPr lang="ru-RU" altLang="ru-RU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педагогический совет</a:t>
            </a:r>
          </a:p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30.08.2024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DF7F5A-B6C2-8E4A-88A5-AD5483F52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1" y="2323243"/>
            <a:ext cx="4781736" cy="6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0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6">
            <a:extLst>
              <a:ext uri="{FF2B5EF4-FFF2-40B4-BE49-F238E27FC236}">
                <a16:creationId xmlns:a16="http://schemas.microsoft.com/office/drawing/2014/main" id="{2198599D-756E-4EE4-AFDE-23C9942236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2696" y="1092740"/>
          <a:ext cx="8655847" cy="4806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572">
                  <a:extLst>
                    <a:ext uri="{9D8B030D-6E8A-4147-A177-3AD203B41FA5}">
                      <a16:colId xmlns:a16="http://schemas.microsoft.com/office/drawing/2014/main" val="1108367550"/>
                    </a:ext>
                  </a:extLst>
                </a:gridCol>
                <a:gridCol w="2127219">
                  <a:extLst>
                    <a:ext uri="{9D8B030D-6E8A-4147-A177-3AD203B41FA5}">
                      <a16:colId xmlns:a16="http://schemas.microsoft.com/office/drawing/2014/main" val="61246607"/>
                    </a:ext>
                  </a:extLst>
                </a:gridCol>
                <a:gridCol w="2015056">
                  <a:extLst>
                    <a:ext uri="{9D8B030D-6E8A-4147-A177-3AD203B41FA5}">
                      <a16:colId xmlns:a16="http://schemas.microsoft.com/office/drawing/2014/main" val="2554385102"/>
                    </a:ext>
                  </a:extLst>
                </a:gridCol>
              </a:tblGrid>
              <a:tr h="7557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Преподаватели 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9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долгов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i="0" dirty="0"/>
                        <a:t>Количество должников </a:t>
                      </a:r>
                    </a:p>
                  </a:txBody>
                  <a:tcPr marL="74259" marR="74259" marT="37130" marB="37130"/>
                </a:tc>
                <a:extLst>
                  <a:ext uri="{0D108BD9-81ED-4DB2-BD59-A6C34878D82A}">
                    <a16:rowId xmlns:a16="http://schemas.microsoft.com/office/drawing/2014/main" val="361107056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Преккель</a:t>
                      </a:r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Денис Владимирович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4176509811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Чугунова Ольга Львовна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84037676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Нефедова Полина Владимировна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649793682"/>
                  </a:ext>
                </a:extLst>
              </a:tr>
              <a:tr h="354279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Матвеев Филипп Сергеевич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2898788474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Филимонов Антон Юрьевич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4033266103"/>
                  </a:ext>
                </a:extLst>
              </a:tr>
              <a:tr h="411380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Лекомцев</a:t>
                      </a:r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Дмитрий Владимирович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252033931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Беспалова Ирина Владимировна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985571694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Цаплин Александр Сергеевич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3267178937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Бакушин</a:t>
                      </a:r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Андрей Иванович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2438536313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Шайдуллина</a:t>
                      </a:r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Вилена Руслановна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1022928734"/>
                  </a:ext>
                </a:extLst>
              </a:tr>
              <a:tr h="364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Толстикова Юлия Михайловна</a:t>
                      </a:r>
                    </a:p>
                  </a:txBody>
                  <a:tcPr marL="7735" marR="7735" marT="773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735" marR="7735" marT="77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35" marR="7735" marT="7735" marB="0" anchor="ctr"/>
                </a:tc>
                <a:extLst>
                  <a:ext uri="{0D108BD9-81ED-4DB2-BD59-A6C34878D82A}">
                    <a16:rowId xmlns:a16="http://schemas.microsoft.com/office/drawing/2014/main" val="115945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224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413989" y="179820"/>
            <a:ext cx="8775326" cy="432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56428" rtl="0" eaLnBrk="1" latinLnBrk="0" hangingPunct="1">
              <a:spcBef>
                <a:spcPct val="0"/>
              </a:spcBef>
              <a:buNone/>
              <a:defRPr sz="2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Развитие системы управления качеством образования </a:t>
            </a:r>
            <a:endParaRPr lang="ru-RU" sz="2000" b="1" dirty="0">
              <a:solidFill>
                <a:srgbClr val="0000FF"/>
              </a:solidFill>
            </a:endParaRPr>
          </a:p>
          <a:p>
            <a:endParaRPr lang="ru-RU" sz="2000" b="1" dirty="0"/>
          </a:p>
          <a:p>
            <a:pPr algn="r"/>
            <a:r>
              <a:rPr lang="ru-RU" sz="2000" b="1" dirty="0">
                <a:solidFill>
                  <a:srgbClr val="0000FF"/>
                </a:solidFill>
              </a:rPr>
              <a:t>2023-2024 учебный год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err="1"/>
              <a:t>звитие</a:t>
            </a:r>
            <a:r>
              <a:rPr lang="ru-RU" sz="2000" b="1" dirty="0"/>
              <a:t> системы управления                       </a:t>
            </a:r>
            <a:r>
              <a:rPr lang="ru-RU" sz="2000" b="1" dirty="0">
                <a:solidFill>
                  <a:srgbClr val="0000FF"/>
                </a:solidFill>
              </a:rPr>
              <a:t>2023-2024 учебный год</a:t>
            </a:r>
          </a:p>
          <a:p>
            <a:endParaRPr lang="ru-RU" sz="2000" b="1" dirty="0"/>
          </a:p>
          <a:p>
            <a:r>
              <a:rPr lang="ru-RU" sz="2000" b="1" dirty="0"/>
              <a:t>качеством образования </a:t>
            </a:r>
            <a:endParaRPr lang="ru-RU" altLang="ru-RU" sz="2000" b="1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0991F37-39E2-4196-8E7B-6BE8093C339F}"/>
              </a:ext>
            </a:extLst>
          </p:cNvPr>
          <p:cNvSpPr/>
          <p:nvPr/>
        </p:nvSpPr>
        <p:spPr>
          <a:xfrm>
            <a:off x="5310669" y="1187959"/>
            <a:ext cx="4320600" cy="52567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chemeClr val="tx1"/>
                </a:solidFill>
              </a:rPr>
              <a:t>Успешно пройден аккредитационный мониторинг (организован впервые для системы СПО)</a:t>
            </a:r>
          </a:p>
          <a:p>
            <a:pPr algn="ctr"/>
            <a:endParaRPr lang="ru-RU" altLang="ru-RU" dirty="0">
              <a:solidFill>
                <a:schemeClr val="tx1"/>
              </a:solidFill>
            </a:endParaRPr>
          </a:p>
          <a:p>
            <a:pPr algn="ctr"/>
            <a:r>
              <a:rPr lang="ru-RU" altLang="ru-RU" dirty="0">
                <a:solidFill>
                  <a:schemeClr val="tx1"/>
                </a:solidFill>
              </a:rPr>
              <a:t>Лицензированы новые образовательные программы после изменения ФГОС</a:t>
            </a:r>
          </a:p>
          <a:p>
            <a:pPr algn="ctr"/>
            <a:endParaRPr lang="ru-RU" altLang="ru-RU" dirty="0">
              <a:solidFill>
                <a:schemeClr val="tx1"/>
              </a:solidFill>
            </a:endParaRPr>
          </a:p>
          <a:p>
            <a:pPr algn="ctr"/>
            <a:r>
              <a:rPr lang="ru-RU" altLang="ru-RU" dirty="0">
                <a:solidFill>
                  <a:schemeClr val="tx1"/>
                </a:solidFill>
              </a:rPr>
              <a:t>Переход на электронные журналы учета успеваемости студентов (ЭПОС)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Упорядочен документооборот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Не допущены к ГИА 30 человек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8C959A-A8F0-4463-8784-A2631499F637}"/>
              </a:ext>
            </a:extLst>
          </p:cNvPr>
          <p:cNvSpPr/>
          <p:nvPr/>
        </p:nvSpPr>
        <p:spPr>
          <a:xfrm>
            <a:off x="245735" y="1115949"/>
            <a:ext cx="4824670" cy="5256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ЗАДАЧИ НА 2024-2025 УЧЕБНЫЙ ГОД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- Сократить количество отчисляемых студентов и не допущенных к ГИА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- Трудоустройство 85% выпускников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Контроль за качеством подготовки и проведения учебных занятий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Общественная аккредитация образовательных программ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Подготовка студентов к успешному участию в независимых оценочных процедурах (электронное тестирование, ВПР, демонстрационный экзамен, квалификационный экзамен)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Своевременный учет успеваемости и посещаемости в электронных журналах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0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FF92A-61B0-43D4-9CB5-55769FB79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39" y="323839"/>
            <a:ext cx="2314575" cy="19716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1FC05D-B80C-43D4-8ACA-3B5AF2AA6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2"/>
          <a:stretch/>
        </p:blipFill>
        <p:spPr>
          <a:xfrm>
            <a:off x="125949" y="3361609"/>
            <a:ext cx="3922283" cy="3371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CA4F6-05B9-4B36-A3BE-3A68C3DD35F9}"/>
              </a:ext>
            </a:extLst>
          </p:cNvPr>
          <p:cNvSpPr txBox="1"/>
          <p:nvPr/>
        </p:nvSpPr>
        <p:spPr>
          <a:xfrm>
            <a:off x="331724" y="354257"/>
            <a:ext cx="720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Портал «Работа в России»</a:t>
            </a:r>
          </a:p>
          <a:p>
            <a:endParaRPr lang="ru-RU" dirty="0"/>
          </a:p>
          <a:p>
            <a:r>
              <a:rPr lang="ru-RU" dirty="0"/>
              <a:t>Функционал для обучающихся в СПО: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Заключение целевых договоров между студентами, </a:t>
            </a:r>
          </a:p>
          <a:p>
            <a:r>
              <a:rPr lang="ru-RU" dirty="0"/>
              <a:t>работодателями и образовательной организацией</a:t>
            </a:r>
          </a:p>
          <a:p>
            <a:pPr marL="285750" indent="-285750">
              <a:buFontTx/>
              <a:buChar char="-"/>
            </a:pPr>
            <a:r>
              <a:rPr lang="ru-RU" dirty="0"/>
              <a:t>Учет прохождения производственной практики (приказы, </a:t>
            </a:r>
          </a:p>
          <a:p>
            <a:r>
              <a:rPr lang="ru-RU" dirty="0"/>
              <a:t>договоры, отчеты)</a:t>
            </a:r>
          </a:p>
          <a:p>
            <a:pPr marL="285750" indent="-285750">
              <a:buFontTx/>
              <a:buChar char="-"/>
            </a:pPr>
            <a:r>
              <a:rPr lang="ru-RU" dirty="0"/>
              <a:t>Закрытие кадровой потребности предприятий </a:t>
            </a:r>
          </a:p>
          <a:p>
            <a:pPr marL="285750" indent="-285750">
              <a:buFontTx/>
              <a:buChar char="-"/>
            </a:pPr>
            <a:r>
              <a:rPr lang="ru-RU" dirty="0"/>
              <a:t>Трудоустройство (учет количества выпускников, трудоустроившихся </a:t>
            </a:r>
          </a:p>
          <a:p>
            <a:r>
              <a:rPr lang="ru-RU" dirty="0"/>
              <a:t>по завершению обучения)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2581E-1F36-467D-A796-3D726FD441DE}"/>
              </a:ext>
            </a:extLst>
          </p:cNvPr>
          <p:cNvSpPr txBox="1"/>
          <p:nvPr/>
        </p:nvSpPr>
        <p:spPr>
          <a:xfrm>
            <a:off x="4582771" y="4223145"/>
            <a:ext cx="5048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Задачи:</a:t>
            </a:r>
          </a:p>
          <a:p>
            <a:pPr marL="342900" indent="-342900">
              <a:buAutoNum type="arabicPeriod"/>
            </a:pPr>
            <a:r>
              <a:rPr lang="ru-RU" dirty="0"/>
              <a:t>Разработка регламентов своевременного </a:t>
            </a:r>
          </a:p>
          <a:p>
            <a:r>
              <a:rPr lang="ru-RU" dirty="0"/>
              <a:t>внесения информации в цифровую платформу</a:t>
            </a:r>
          </a:p>
          <a:p>
            <a:r>
              <a:rPr lang="ru-RU" dirty="0"/>
              <a:t>2. Обучение кураторов, руководителей практики </a:t>
            </a:r>
          </a:p>
          <a:p>
            <a:r>
              <a:rPr lang="ru-RU" dirty="0"/>
              <a:t>по работе с цифровой платформой</a:t>
            </a:r>
          </a:p>
        </p:txBody>
      </p:sp>
    </p:spTree>
    <p:extLst>
      <p:ext uri="{BB962C8B-B14F-4D97-AF65-F5344CB8AC3E}">
        <p14:creationId xmlns:p14="http://schemas.microsoft.com/office/powerpoint/2010/main" val="550699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95303" y="179819"/>
            <a:ext cx="9003906" cy="9469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56428" rtl="0" eaLnBrk="1" latinLnBrk="0" hangingPunct="1">
              <a:spcBef>
                <a:spcPct val="0"/>
              </a:spcBef>
              <a:buNone/>
              <a:defRPr sz="2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2000" b="1" dirty="0">
                <a:solidFill>
                  <a:srgbClr val="0000FF"/>
                </a:solidFill>
              </a:rPr>
              <a:t>2023-2024 учебный год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0991F37-39E2-4196-8E7B-6BE8093C339F}"/>
              </a:ext>
            </a:extLst>
          </p:cNvPr>
          <p:cNvSpPr/>
          <p:nvPr/>
        </p:nvSpPr>
        <p:spPr>
          <a:xfrm>
            <a:off x="5310669" y="876640"/>
            <a:ext cx="4320600" cy="275965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ГБПОУ «ПТПИТ»  включен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- в кластер «Машиностроение»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Авиационный техникум -  09.02.07 Информационные системы и программирование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- в кластер «Химическая отрасль» ПХТТ -   15.01.35 Мастер слесарных работ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- 13.01.10 Электромонтер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C4200F2-C95B-49C4-9AE4-B01C398C6A4F}"/>
              </a:ext>
            </a:extLst>
          </p:cNvPr>
          <p:cNvSpPr/>
          <p:nvPr/>
        </p:nvSpPr>
        <p:spPr>
          <a:xfrm>
            <a:off x="5310669" y="3780319"/>
            <a:ext cx="4320600" cy="230432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9 человек были заявлены на повышение квалификации в рамках ФП </a:t>
            </a:r>
            <a:r>
              <a:rPr lang="ru-RU" b="1" dirty="0" err="1">
                <a:solidFill>
                  <a:schemeClr val="tx1"/>
                </a:solidFill>
              </a:rPr>
              <a:t>Профессионалитет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Глазырина Т.А. – отчислена за отказ от участия в стажировке в г. С-Петербург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8C959A-A8F0-4463-8784-A2631499F637}"/>
              </a:ext>
            </a:extLst>
          </p:cNvPr>
          <p:cNvSpPr/>
          <p:nvPr/>
        </p:nvSpPr>
        <p:spPr>
          <a:xfrm>
            <a:off x="269969" y="1548009"/>
            <a:ext cx="4824670" cy="511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ЗАДАЧИ НА 2024-2025 УЧЕБНЫЙ ГОД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Увеличить количество преподавателей, имеющих 1 и высшую квалификационную категорию (имеющих отраслевые награды)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Для наполнения портфолио для аттестации каждый преподаватель должен участвовать в воспитательной деятельности (куратор, руководитель кружка/факультатива)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- 100% преподавателей профессиональных циклов пройти стажировку по направлению профиля подготовки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CA557A-0DEB-448D-9527-913E3BC9A66E}"/>
              </a:ext>
            </a:extLst>
          </p:cNvPr>
          <p:cNvSpPr/>
          <p:nvPr/>
        </p:nvSpPr>
        <p:spPr>
          <a:xfrm>
            <a:off x="277677" y="899918"/>
            <a:ext cx="4816962" cy="11521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Повышение квалификации 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аттестация педагогических работников – показатель качества образовательного процесса (аккредитационный показатель)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1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413989" y="179820"/>
            <a:ext cx="8775326" cy="432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56428" rtl="0" eaLnBrk="1" latinLnBrk="0" hangingPunct="1">
              <a:spcBef>
                <a:spcPct val="0"/>
              </a:spcBef>
              <a:buNone/>
              <a:defRPr sz="2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1" dirty="0"/>
              <a:t>Исполнительская дисциплина</a:t>
            </a:r>
            <a:endParaRPr lang="ru-RU" sz="2000" b="1" dirty="0">
              <a:solidFill>
                <a:srgbClr val="0000FF"/>
              </a:solidFill>
            </a:endParaRPr>
          </a:p>
          <a:p>
            <a:endParaRPr lang="ru-RU" sz="2000" b="1" dirty="0"/>
          </a:p>
          <a:p>
            <a:pPr algn="r"/>
            <a:r>
              <a:rPr lang="ru-RU" sz="2000" b="1" dirty="0">
                <a:solidFill>
                  <a:srgbClr val="0000FF"/>
                </a:solidFill>
              </a:rPr>
              <a:t>2023-2024 учебный год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err="1"/>
              <a:t>звитие</a:t>
            </a:r>
            <a:r>
              <a:rPr lang="ru-RU" sz="2000" b="1" dirty="0"/>
              <a:t> системы управления                       </a:t>
            </a:r>
            <a:r>
              <a:rPr lang="ru-RU" sz="2000" b="1" dirty="0">
                <a:solidFill>
                  <a:srgbClr val="0000FF"/>
                </a:solidFill>
              </a:rPr>
              <a:t>2023-2024 учебный год</a:t>
            </a:r>
          </a:p>
          <a:p>
            <a:endParaRPr lang="ru-RU" sz="2000" b="1" dirty="0"/>
          </a:p>
          <a:p>
            <a:r>
              <a:rPr lang="ru-RU" sz="2000" b="1" dirty="0"/>
              <a:t>качеством образования </a:t>
            </a:r>
            <a:endParaRPr lang="ru-RU" altLang="ru-RU" sz="2000" b="1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0991F37-39E2-4196-8E7B-6BE8093C339F}"/>
              </a:ext>
            </a:extLst>
          </p:cNvPr>
          <p:cNvSpPr/>
          <p:nvPr/>
        </p:nvSpPr>
        <p:spPr>
          <a:xfrm>
            <a:off x="5310669" y="1187959"/>
            <a:ext cx="4320600" cy="1440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>
              <a:solidFill>
                <a:schemeClr val="tx1"/>
              </a:solidFill>
            </a:endParaRPr>
          </a:p>
          <a:p>
            <a:pPr algn="ctr"/>
            <a:r>
              <a:rPr lang="ru-RU" altLang="ru-RU" dirty="0">
                <a:solidFill>
                  <a:schemeClr val="tx1"/>
                </a:solidFill>
              </a:rPr>
              <a:t>В системе назначения персональных стимулирующих надбавок учтен показатель исполнения регламентов и трудовой дисциплины</a:t>
            </a:r>
          </a:p>
          <a:p>
            <a:pPr algn="ctr"/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8C959A-A8F0-4463-8784-A2631499F637}"/>
              </a:ext>
            </a:extLst>
          </p:cNvPr>
          <p:cNvSpPr/>
          <p:nvPr/>
        </p:nvSpPr>
        <p:spPr>
          <a:xfrm>
            <a:off x="269969" y="1194666"/>
            <a:ext cx="4824670" cy="5256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 исполнили приказ директора №174 от 21.05.2024 «О завершении 2023-2024 учебного года»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(не предоставили чек-лист)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chemeClr val="tx1"/>
                </a:solidFill>
              </a:rPr>
              <a:t>Шавшуков</a:t>
            </a:r>
            <a:r>
              <a:rPr lang="ru-RU" b="1" dirty="0">
                <a:solidFill>
                  <a:schemeClr val="tx1"/>
                </a:solidFill>
              </a:rPr>
              <a:t> И.В.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Аликин А.М.</a:t>
            </a: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chemeClr val="tx1"/>
                </a:solidFill>
              </a:rPr>
              <a:t>Бакушин</a:t>
            </a:r>
            <a:r>
              <a:rPr lang="ru-RU" b="1" dirty="0">
                <a:solidFill>
                  <a:schemeClr val="tx1"/>
                </a:solidFill>
              </a:rPr>
              <a:t> А.И.</a:t>
            </a: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chemeClr val="tx1"/>
                </a:solidFill>
              </a:rPr>
              <a:t>Болховитин</a:t>
            </a:r>
            <a:r>
              <a:rPr lang="ru-RU" b="1" dirty="0">
                <a:solidFill>
                  <a:schemeClr val="tx1"/>
                </a:solidFill>
              </a:rPr>
              <a:t> С.М.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Игошева Е.В.</a:t>
            </a: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chemeClr val="tx1"/>
                </a:solidFill>
              </a:rPr>
              <a:t>Лекомцев</a:t>
            </a:r>
            <a:r>
              <a:rPr lang="ru-RU" b="1" dirty="0">
                <a:solidFill>
                  <a:schemeClr val="tx1"/>
                </a:solidFill>
              </a:rPr>
              <a:t> Д.В.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Малышева Л.В.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Матвеев Ф.С.</a:t>
            </a: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chemeClr val="tx1"/>
                </a:solidFill>
              </a:rPr>
              <a:t>Светлакова</a:t>
            </a:r>
            <a:r>
              <a:rPr lang="ru-RU" b="1" dirty="0">
                <a:solidFill>
                  <a:schemeClr val="tx1"/>
                </a:solidFill>
              </a:rPr>
              <a:t> Ю.В.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Смолин П.О.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Субботин И.А.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Толстикова Ю. М.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tx1"/>
                </a:solidFill>
              </a:rPr>
              <a:t>Филимонов А.Ю.</a:t>
            </a:r>
          </a:p>
          <a:p>
            <a:pPr marL="285750" indent="-285750">
              <a:buFontTx/>
              <a:buChar char="-"/>
            </a:pPr>
            <a:r>
              <a:rPr lang="ru-RU" b="1" dirty="0" err="1">
                <a:solidFill>
                  <a:schemeClr val="tx1"/>
                </a:solidFill>
              </a:rPr>
              <a:t>Шайдуллина</a:t>
            </a:r>
            <a:r>
              <a:rPr lang="ru-RU" b="1" dirty="0">
                <a:solidFill>
                  <a:schemeClr val="tx1"/>
                </a:solidFill>
              </a:rPr>
              <a:t> В.Р.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4D2F3-8117-4E55-9196-5629BF8FFA44}"/>
              </a:ext>
            </a:extLst>
          </p:cNvPr>
          <p:cNvSpPr txBox="1"/>
          <p:nvPr/>
        </p:nvSpPr>
        <p:spPr>
          <a:xfrm>
            <a:off x="5310669" y="3420269"/>
            <a:ext cx="3972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ОБРАТИТЬ ВНИМАНИЕ 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СВОЕВРЕМЕННОЕ ОЗНАКОМЛЕНИЕ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С ПРИКАЗАМИ</a:t>
            </a:r>
          </a:p>
        </p:txBody>
      </p:sp>
    </p:spTree>
    <p:extLst>
      <p:ext uri="{BB962C8B-B14F-4D97-AF65-F5344CB8AC3E}">
        <p14:creationId xmlns:p14="http://schemas.microsoft.com/office/powerpoint/2010/main" val="2791477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449564-ECB9-4C70-A3CD-DBD2ACC2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5" t="22631" b="7892"/>
          <a:stretch/>
        </p:blipFill>
        <p:spPr>
          <a:xfrm>
            <a:off x="4923219" y="1475999"/>
            <a:ext cx="4788458" cy="5224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24B97-2BDB-43AF-A43C-021212F13F35}"/>
              </a:ext>
            </a:extLst>
          </p:cNvPr>
          <p:cNvSpPr txBox="1"/>
          <p:nvPr/>
        </p:nvSpPr>
        <p:spPr>
          <a:xfrm>
            <a:off x="485999" y="611879"/>
            <a:ext cx="855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ИТОГИ ГОСУДАРСТВЕННОЙ ИТОГОВОЙ АТТЕСТАЦИИ 2024 ГОДА</a:t>
            </a:r>
          </a:p>
        </p:txBody>
      </p:sp>
    </p:spTree>
    <p:extLst>
      <p:ext uri="{BB962C8B-B14F-4D97-AF65-F5344CB8AC3E}">
        <p14:creationId xmlns:p14="http://schemas.microsoft.com/office/powerpoint/2010/main" val="1795756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970" y="3348444"/>
            <a:ext cx="4401939" cy="574597"/>
          </a:xfrm>
        </p:spPr>
        <p:txBody>
          <a:bodyPr>
            <a:normAutofit/>
          </a:bodyPr>
          <a:lstStyle/>
          <a:p>
            <a:pPr algn="r"/>
            <a:r>
              <a:rPr lang="ru-RU" sz="1995" b="1" dirty="0">
                <a:latin typeface="Times New Roman" pitchFamily="18" charset="0"/>
                <a:cs typeface="Times New Roman" pitchFamily="18" charset="0"/>
              </a:rPr>
              <a:t>Общие итоги ГИА 2024</a:t>
            </a:r>
            <a:endParaRPr lang="ru-RU" sz="1995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69315" y="3994866"/>
          <a:ext cx="8618957" cy="2464290"/>
        </p:xfrm>
        <a:graphic>
          <a:graphicData uri="http://schemas.openxmlformats.org/drawingml/2006/table">
            <a:tbl>
              <a:tblPr firstRow="1" firstCol="1" bandRow="1"/>
              <a:tblGrid>
                <a:gridCol w="136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9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9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Выпускные группы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ГИА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студентов,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Прошли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ГИА н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4 и 5, чел.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Дипломы с отличием, чел.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 групп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3,82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 групп 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Защита ДР и ВКР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3,94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 группы 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ДЭ и 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3,88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в соответствии </a:t>
                      </a:r>
                    </a:p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 ФГОС СПО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486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3,88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600983"/>
              </p:ext>
            </p:extLst>
          </p:nvPr>
        </p:nvGraphicFramePr>
        <p:xfrm>
          <a:off x="569317" y="967562"/>
          <a:ext cx="8698768" cy="2521341"/>
        </p:xfrm>
        <a:graphic>
          <a:graphicData uri="http://schemas.openxmlformats.org/drawingml/2006/table">
            <a:tbl>
              <a:tblPr firstRow="1" firstCol="1" bandRow="1"/>
              <a:tblGrid>
                <a:gridCol w="179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99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66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НПА РФ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ЛНА ПТПИТ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План выпуска, чел.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Факт выпуска, </a:t>
                      </a:r>
                    </a:p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Общее кол-во членов ГЭК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(ВКР, ДР ДЭ)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Ознакомление выпускников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 порядком ГИА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МП РФ № 800;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приказ ФИРПО № П-291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разработаны, согласованы, утверждены в соответствии с НПА РФ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529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486*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59 чел.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latin typeface="Times New Roman" pitchFamily="18" charset="0"/>
                          <a:cs typeface="Times New Roman" pitchFamily="18" charset="0"/>
                        </a:rPr>
                        <a:t>(педагоги ПТПИТ и работодатели)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прошло в установленном порядке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 4 месяца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до ГИА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17">
                <a:tc gridSpan="6">
                  <a:txBody>
                    <a:bodyPr/>
                    <a:lstStyle/>
                    <a:p>
                      <a:pPr algn="l"/>
                      <a:r>
                        <a:rPr lang="ru-RU" sz="160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+1</a:t>
                      </a:r>
                      <a:r>
                        <a:rPr lang="ru-RU" sz="1600" i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выпускник гр.21Э1 на СВО, числится в контингенте</a:t>
                      </a:r>
                      <a:endParaRPr lang="ru-RU" sz="1600" i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35077" y="287917"/>
            <a:ext cx="4401939" cy="574597"/>
          </a:xfrm>
          <a:prstGeom prst="rect">
            <a:avLst/>
          </a:prstGeom>
        </p:spPr>
        <p:txBody>
          <a:bodyPr vert="horz" lIns="91207" tIns="45604" rIns="91207" bIns="4560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995" b="1" dirty="0">
                <a:latin typeface="Times New Roman" pitchFamily="18" charset="0"/>
                <a:cs typeface="Times New Roman" pitchFamily="18" charset="0"/>
              </a:rPr>
              <a:t>Вводные данные ГИА 2024</a:t>
            </a:r>
            <a:endParaRPr lang="ru-RU" sz="1995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970" y="143933"/>
            <a:ext cx="4401939" cy="574597"/>
          </a:xfrm>
        </p:spPr>
        <p:txBody>
          <a:bodyPr>
            <a:normAutofit/>
          </a:bodyPr>
          <a:lstStyle/>
          <a:p>
            <a:pPr algn="r"/>
            <a:r>
              <a:rPr lang="ru-RU" sz="1995" b="1" dirty="0">
                <a:latin typeface="Times New Roman" pitchFamily="18" charset="0"/>
                <a:cs typeface="Times New Roman" pitchFamily="18" charset="0"/>
              </a:rPr>
              <a:t>Результаты ГИА 2024</a:t>
            </a:r>
            <a:endParaRPr lang="ru-RU" sz="1995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69316" y="743797"/>
          <a:ext cx="8762608" cy="5825351"/>
        </p:xfrm>
        <a:graphic>
          <a:graphicData uri="http://schemas.openxmlformats.org/drawingml/2006/table">
            <a:tbl>
              <a:tblPr firstRow="1" firstCol="1" bandRow="1"/>
              <a:tblGrid>
                <a:gridCol w="430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5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Профессия/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ГИА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чел.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Прошли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ГИА н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4 и 5, чел.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9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Графический дизайнер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4,47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Контролер ССР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4,38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4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4,27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Дизайн 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3,85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Электромонтер</a:t>
                      </a:r>
                      <a:r>
                        <a:rPr lang="ru-RU" sz="1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3,72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Наладчик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3,67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Оператор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3,28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2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2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доля выпускников</a:t>
                      </a:r>
                      <a:r>
                        <a:rPr lang="ru-RU" sz="1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сдавших ГИА на 4 и 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ОЦИ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Защита ВКР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4,85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ОЗИ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3,96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Дизайн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3,85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Прикладная информатика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3,81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Технология машиностроения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3,71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3,55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7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27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выпускников, сдавших ГИА на 4 и 5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DF7F5A-B6C2-8E4A-88A5-AD5483F5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91" y="116335"/>
            <a:ext cx="3922113" cy="5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76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784790" y="1247321"/>
          <a:ext cx="8352295" cy="3844108"/>
        </p:xfrm>
        <a:graphic>
          <a:graphicData uri="http://schemas.openxmlformats.org/drawingml/2006/table">
            <a:tbl>
              <a:tblPr firstRow="1" firstCol="1" bandRow="1"/>
              <a:tblGrid>
                <a:gridCol w="1333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Выпускные группы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ГИА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ИА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студентов,</a:t>
                      </a:r>
                      <a:r>
                        <a:rPr lang="ru-RU" sz="17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Ознакомление выпускников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с порядком ГИА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14 групп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419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00" i="1" dirty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r>
                        <a:rPr lang="ru-RU" sz="17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2024 </a:t>
                      </a:r>
                      <a:r>
                        <a:rPr lang="ru-RU" sz="1700" baseline="0" dirty="0">
                          <a:latin typeface="Times New Roman" pitchFamily="18" charset="0"/>
                          <a:cs typeface="Times New Roman" pitchFamily="18" charset="0"/>
                        </a:rPr>
                        <a:t>– заочники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i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r>
                        <a:rPr lang="ru-RU" sz="1700" b="0" i="1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7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aseline="0" dirty="0">
                          <a:latin typeface="Times New Roman" pitchFamily="18" charset="0"/>
                          <a:cs typeface="Times New Roman" pitchFamily="18" charset="0"/>
                        </a:rPr>
                        <a:t>- очники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10 групп*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Защита ДР и ВКР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288*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3 группы**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ДЭ и 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70**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1 группа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Итоговая аттестация в форме квалификационного экзамена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в соответствии с ФГОС СПО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797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771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* группа 21СТМз – 20 чел.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7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** группа 21СТЭв – 14 чел. </a:t>
                      </a:r>
                      <a:endParaRPr lang="ru-RU" sz="17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DF7F5A-B6C2-8E4A-88A5-AD5483F5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65" y="259984"/>
            <a:ext cx="3922113" cy="58847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145" y="690933"/>
            <a:ext cx="4401939" cy="574597"/>
          </a:xfrm>
          <a:prstGeom prst="rect">
            <a:avLst/>
          </a:prstGeom>
        </p:spPr>
        <p:txBody>
          <a:bodyPr vert="horz" lIns="91207" tIns="45604" rIns="91207" bIns="4560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995" b="1" dirty="0">
                <a:latin typeface="Times New Roman" pitchFamily="18" charset="0"/>
                <a:cs typeface="Times New Roman" pitchFamily="18" charset="0"/>
              </a:rPr>
              <a:t>Вводные данные ГИА 2025</a:t>
            </a:r>
            <a:endParaRPr lang="ru-RU" sz="1995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34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165" y="273939"/>
            <a:ext cx="3098776" cy="560643"/>
          </a:xfrm>
        </p:spPr>
        <p:txBody>
          <a:bodyPr>
            <a:normAutofit/>
          </a:bodyPr>
          <a:lstStyle/>
          <a:p>
            <a:pPr algn="r"/>
            <a:r>
              <a:rPr lang="ru-RU" sz="199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Новеллы 2025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DF7F5A-B6C2-8E4A-88A5-AD5483F5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15" y="188160"/>
            <a:ext cx="4094005" cy="614260"/>
          </a:xfrm>
          <a:prstGeom prst="rect">
            <a:avLst/>
          </a:prstGeom>
        </p:spPr>
      </p:pic>
      <p:graphicFrame>
        <p:nvGraphicFramePr>
          <p:cNvPr id="5" name="Объект 3"/>
          <p:cNvGraphicFramePr>
            <a:graphicFrameLocks/>
          </p:cNvGraphicFramePr>
          <p:nvPr>
            <p:extLst/>
          </p:nvPr>
        </p:nvGraphicFramePr>
        <p:xfrm>
          <a:off x="569316" y="802420"/>
          <a:ext cx="8762606" cy="6123848"/>
        </p:xfrm>
        <a:graphic>
          <a:graphicData uri="http://schemas.openxmlformats.org/drawingml/2006/table">
            <a:tbl>
              <a:tblPr firstRow="1" firstCol="1" bandRow="1"/>
              <a:tblGrid>
                <a:gridCol w="44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5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Профессия/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Специальность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Группы 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студентов, чел.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ГИА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91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Графический дизайнер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21ГД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04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Контролер ССР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22КН,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23КН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Электромонтер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22Э, </a:t>
                      </a: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23Э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Наладчик 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21Н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Оператор с ПУ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22О,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23О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Оператор </a:t>
                      </a:r>
                      <a:r>
                        <a:rPr lang="ru-RU" sz="1700" b="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23ОИС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Электроснабжение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21СТЭ,</a:t>
                      </a:r>
                      <a:r>
                        <a:rPr lang="ru-RU" sz="1700" baseline="0" dirty="0">
                          <a:latin typeface="Times New Roman" pitchFamily="18" charset="0"/>
                          <a:cs typeface="Times New Roman" pitchFamily="18" charset="0"/>
                        </a:rPr>
                        <a:t> 21СТЭв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ДЭ и 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Дизайн 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21СД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ДЭ и 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ДЭ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488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Мастер</a:t>
                      </a:r>
                      <a:r>
                        <a:rPr lang="ru-RU" sz="17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ОЦИ</a:t>
                      </a:r>
                      <a:endParaRPr lang="ru-RU" sz="17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22М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dirty="0">
                          <a:latin typeface="Times New Roman" pitchFamily="18" charset="0"/>
                          <a:cs typeface="Times New Roman" pitchFamily="18" charset="0"/>
                        </a:rPr>
                        <a:t>Защита ВКР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ОЗИ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21СЗИ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dirty="0">
                          <a:latin typeface="Times New Roman" pitchFamily="18" charset="0"/>
                          <a:cs typeface="Times New Roman" pitchFamily="18" charset="0"/>
                        </a:rPr>
                        <a:t>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21ИСП, 21ИСС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Информационная безопасность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21СИБ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Защита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ДР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Технология машиностроения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21СТМ, 21СТМз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Защита ДР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Слесарь МСР (п/о)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24СМРп/о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latin typeface="Times New Roman" pitchFamily="18" charset="0"/>
                          <a:cs typeface="Times New Roman" pitchFamily="18" charset="0"/>
                        </a:rPr>
                        <a:t>КЭ 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(ПР</a:t>
                      </a:r>
                      <a:r>
                        <a:rPr lang="ru-RU" sz="12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и теория)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2776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>
                          <a:latin typeface="Times New Roman" pitchFamily="18" charset="0"/>
                          <a:cs typeface="Times New Roman" pitchFamily="18" charset="0"/>
                        </a:rPr>
                        <a:t>867 (-70)=797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5" marR="684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52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C1B8F5-5366-4195-A5F6-C6C69CB7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1" y="2323243"/>
            <a:ext cx="4781736" cy="66089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412D8D4-F1D0-4639-9FFB-A17AA3DC3872}"/>
              </a:ext>
            </a:extLst>
          </p:cNvPr>
          <p:cNvSpPr txBox="1">
            <a:spLocks/>
          </p:cNvSpPr>
          <p:nvPr/>
        </p:nvSpPr>
        <p:spPr>
          <a:xfrm>
            <a:off x="341979" y="395849"/>
            <a:ext cx="9289289" cy="266437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l" defTabSz="957837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r>
              <a:rPr lang="ru-RU" altLang="ru-RU" sz="18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Повестка педагогического совета</a:t>
            </a:r>
          </a:p>
          <a:p>
            <a:endParaRPr lang="ru-RU" sz="1600" dirty="0"/>
          </a:p>
          <a:p>
            <a:r>
              <a:rPr lang="ru-RU" sz="1600" dirty="0"/>
              <a:t>1. О завершении приемной кампании 2024 года и ее итогах. (Глухова Л.Д.)</a:t>
            </a:r>
          </a:p>
          <a:p>
            <a:r>
              <a:rPr lang="ru-RU" sz="1600" dirty="0"/>
              <a:t>2. О направлениях деятельности и основных мероприятиях 2024-2025 </a:t>
            </a:r>
            <a:r>
              <a:rPr lang="ru-RU" sz="1600" dirty="0" err="1"/>
              <a:t>уч.года</a:t>
            </a:r>
            <a:r>
              <a:rPr lang="ru-RU" sz="1600" dirty="0"/>
              <a:t>. Клюева Г.А., зам. директора. Содокладчики </a:t>
            </a:r>
            <a:r>
              <a:rPr lang="ru-RU" sz="1600" dirty="0" err="1"/>
              <a:t>Мялицина</a:t>
            </a:r>
            <a:r>
              <a:rPr lang="ru-RU" sz="1600" dirty="0"/>
              <a:t> Т.Г., Матушкина О.П.</a:t>
            </a:r>
          </a:p>
          <a:p>
            <a:r>
              <a:rPr lang="ru-RU" sz="1600" dirty="0"/>
              <a:t>3. О согласовании нормативных документов</a:t>
            </a:r>
          </a:p>
          <a:p>
            <a:r>
              <a:rPr lang="ru-RU" sz="1600" dirty="0"/>
              <a:t>4. Итоги и перспективы совершенствования воспитательного процесса в техникуме. </a:t>
            </a:r>
            <a:r>
              <a:rPr lang="ru-RU" sz="1600" dirty="0" err="1"/>
              <a:t>Гилязов</a:t>
            </a:r>
            <a:r>
              <a:rPr lang="ru-RU" sz="1600" dirty="0"/>
              <a:t> И.Ф., зам. директора. </a:t>
            </a:r>
          </a:p>
          <a:p>
            <a:r>
              <a:rPr lang="ru-RU" sz="1600" dirty="0"/>
              <a:t>5. Разное</a:t>
            </a:r>
          </a:p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altLang="ru-RU" sz="1800" dirty="0">
                <a:solidFill>
                  <a:srgbClr val="C00000"/>
                </a:solidFill>
                <a:cs typeface="Times New Roman" panose="02020603050405020304" pitchFamily="18" charset="0"/>
              </a:rPr>
              <a:t>30.08.2023</a:t>
            </a:r>
          </a:p>
        </p:txBody>
      </p:sp>
    </p:spTree>
    <p:extLst>
      <p:ext uri="{BB962C8B-B14F-4D97-AF65-F5344CB8AC3E}">
        <p14:creationId xmlns:p14="http://schemas.microsoft.com/office/powerpoint/2010/main" val="501159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287" y="159225"/>
            <a:ext cx="2872986" cy="537137"/>
          </a:xfrm>
        </p:spPr>
        <p:txBody>
          <a:bodyPr>
            <a:normAutofit/>
          </a:bodyPr>
          <a:lstStyle/>
          <a:p>
            <a:r>
              <a:rPr lang="ru-RU" dirty="0"/>
              <a:t>+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978963"/>
              </p:ext>
            </p:extLst>
          </p:nvPr>
        </p:nvGraphicFramePr>
        <p:xfrm>
          <a:off x="569316" y="757965"/>
          <a:ext cx="8834432" cy="5893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42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Событие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Спасибо</a:t>
                      </a: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Процедуры ГИА прошли по утвержденному графику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, в установленные сроки, без сбоев и изменений.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Коллективу ПТПИТ</a:t>
                      </a: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Оформлены своевременно заявки на приобретение оборудования, инструментов для ДЭ в соответствии с КОМ</a:t>
                      </a:r>
                    </a:p>
                  </a:txBody>
                  <a:tcPr marL="91207" marR="91207" marT="45604" marB="45604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Ковиной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Шавшукову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ИВ Преккель ДВ Коноплевой ЛВ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ЧугуновойОЛ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Мальцевой НВ</a:t>
                      </a:r>
                    </a:p>
                    <a:p>
                      <a:pPr algn="l"/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Мялициной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ТГ</a:t>
                      </a: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Аккредитованы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ЦПДЭ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срок действия до 31 декабря 2024) </a:t>
                      </a:r>
                    </a:p>
                  </a:txBody>
                  <a:tcPr marL="91207" marR="91207" marT="45604" marB="45604"/>
                </a:tc>
                <a:tc vMerge="1">
                  <a:txBody>
                    <a:bodyPr/>
                    <a:lstStyle/>
                    <a:p>
                      <a:pPr algn="l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Своевременное заполнялись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 платформы ДЭ</a:t>
                      </a:r>
                    </a:p>
                  </a:txBody>
                  <a:tcPr marL="91207" marR="91207" marT="45604" marB="45604"/>
                </a:tc>
                <a:tc vMerge="1">
                  <a:txBody>
                    <a:bodyPr/>
                    <a:lstStyle/>
                    <a:p>
                      <a:pPr algn="l"/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Оборудован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полигон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для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специальности 13.02.07 Электроснабжение (по отраслям)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Чугуновой ОЛ</a:t>
                      </a: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Состоялись онлайн трансляции ГИА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Бойкову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АИ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Овчинникову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АА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73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Своевременно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проходила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регистрация выпускников на платформе ДЭ (с февраля по июнь)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latin typeface="Times New Roman" pitchFamily="18" charset="0"/>
                          <a:cs typeface="Times New Roman" pitchFamily="18" charset="0"/>
                        </a:rPr>
                        <a:t>Кураторам ВГ: </a:t>
                      </a:r>
                      <a:r>
                        <a:rPr lang="ru-RU" sz="16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Петрову ДА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Бобковой СВ Беспаловой ИВ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Хромушиной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ОВ Нефедовой ПВ Поповой ЕИ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Безгодову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ВВ Евдокимовой ЕА Шабалиной ЕВ</a:t>
                      </a: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64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100% студентов, допущенных к ГИА, справились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с заданиями ДЭ и защитили ВКР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Государственным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экзаменационным комиссиям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выпускников прошли ГИА на 4 и 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Преподавателям ПТПИТ</a:t>
                      </a: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DF7F5A-B6C2-8E4A-88A5-AD5483F5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03" y="116335"/>
            <a:ext cx="3806707" cy="6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4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358" y="273939"/>
            <a:ext cx="1949583" cy="537137"/>
          </a:xfrm>
        </p:spPr>
        <p:txBody>
          <a:bodyPr>
            <a:normAutofit/>
          </a:bodyPr>
          <a:lstStyle/>
          <a:p>
            <a:r>
              <a:rPr lang="ru-RU" dirty="0"/>
              <a:t>-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91627"/>
              </p:ext>
            </p:extLst>
          </p:nvPr>
        </p:nvGraphicFramePr>
        <p:xfrm>
          <a:off x="701602" y="1193705"/>
          <a:ext cx="8641627" cy="4225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62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latin typeface="Times New Roman" pitchFamily="18" charset="0"/>
                          <a:cs typeface="Times New Roman" pitchFamily="18" charset="0"/>
                        </a:rPr>
                        <a:t>Событие</a:t>
                      </a: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5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Отчислено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66 студентов</a:t>
                      </a:r>
                      <a:r>
                        <a:rPr lang="ru-RU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выпускных групп (декабрь-июнь), </a:t>
                      </a:r>
                    </a:p>
                    <a:p>
                      <a:r>
                        <a:rPr lang="ru-RU" sz="1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!!! минус в сумме более 3 млн. руб. из бюджета ПТПИТ.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45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Не допущены студенты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к ГИА по причине академических задолженностей.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4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Студенты Не ознакомлены с темами ВКР «Технология машиностроения»</a:t>
                      </a: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9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ДР на день его защиты в</a:t>
                      </a:r>
                      <a:r>
                        <a:rPr lang="ru-RU" sz="1700" baseline="0" dirty="0">
                          <a:latin typeface="Times New Roman" pitchFamily="18" charset="0"/>
                          <a:cs typeface="Times New Roman" pitchFamily="18" charset="0"/>
                        </a:rPr>
                        <a:t> гр. 20СТМ1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4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Без разрешения</a:t>
                      </a:r>
                      <a:r>
                        <a:rPr lang="ru-RU" sz="1700" baseline="0" dirty="0">
                          <a:latin typeface="Times New Roman" pitchFamily="18" charset="0"/>
                          <a:cs typeface="Times New Roman" pitchFamily="18" charset="0"/>
                        </a:rPr>
                        <a:t> администрации техникума, изъят и выдан диплом студенту гр. 20 СТМ1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45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процессе печати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дипломов выявлялась не достоверная информация по оценкам, были случаи их отсутствия.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9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207" marR="91207" marT="45604" marB="45604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Отсутствовали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сводные ведомости оценок выпускных групп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207" marR="91207" marT="45604" marB="456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DF7F5A-B6C2-8E4A-88A5-AD5483F5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03" y="188160"/>
            <a:ext cx="3806707" cy="6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996BF-F184-44B6-9D26-2CFFB3469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2" b="5621"/>
          <a:stretch/>
        </p:blipFill>
        <p:spPr>
          <a:xfrm>
            <a:off x="0" y="2124089"/>
            <a:ext cx="9446704" cy="47164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DC491D-5CD7-4747-BBBC-94A61BC7CDE1}"/>
              </a:ext>
            </a:extLst>
          </p:cNvPr>
          <p:cNvSpPr txBox="1"/>
          <p:nvPr/>
        </p:nvSpPr>
        <p:spPr>
          <a:xfrm>
            <a:off x="702029" y="683889"/>
            <a:ext cx="6634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ПОДВЕДЕМ ИТОГИ И ПОСТАВИМ ЗАДАЧИ</a:t>
            </a:r>
          </a:p>
        </p:txBody>
      </p:sp>
    </p:spTree>
    <p:extLst>
      <p:ext uri="{BB962C8B-B14F-4D97-AF65-F5344CB8AC3E}">
        <p14:creationId xmlns:p14="http://schemas.microsoft.com/office/powerpoint/2010/main" val="2694394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95303" y="179819"/>
            <a:ext cx="9003906" cy="9469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56428" rtl="0" eaLnBrk="1" latinLnBrk="0" hangingPunct="1">
              <a:spcBef>
                <a:spcPct val="0"/>
              </a:spcBef>
              <a:buNone/>
              <a:defRPr sz="2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1" dirty="0">
                <a:solidFill>
                  <a:srgbClr val="0000FF"/>
                </a:solidFill>
              </a:rPr>
              <a:t>НОВЫЕ СТАНДАРТЫ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8C959A-A8F0-4463-8784-A2631499F637}"/>
              </a:ext>
            </a:extLst>
          </p:cNvPr>
          <p:cNvSpPr/>
          <p:nvPr/>
        </p:nvSpPr>
        <p:spPr>
          <a:xfrm>
            <a:off x="202923" y="863913"/>
            <a:ext cx="9503012" cy="5796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В 2024-2025 году работаем по новым образовательным программам:</a:t>
            </a:r>
          </a:p>
          <a:p>
            <a:r>
              <a:rPr lang="ru-RU" b="1" dirty="0">
                <a:solidFill>
                  <a:schemeClr val="tx1"/>
                </a:solidFill>
              </a:rPr>
              <a:t>15.01.29 Контролер качества в машиностроении – 2 года 10 </a:t>
            </a:r>
            <a:r>
              <a:rPr lang="ru-RU" b="1" dirty="0" err="1">
                <a:solidFill>
                  <a:schemeClr val="tx1"/>
                </a:solidFill>
              </a:rPr>
              <a:t>мес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15.01.35 Мастер слесарных работы – 2 года 10 </a:t>
            </a:r>
            <a:r>
              <a:rPr lang="ru-RU" b="1" dirty="0" err="1">
                <a:solidFill>
                  <a:schemeClr val="tx1"/>
                </a:solidFill>
              </a:rPr>
              <a:t>мес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13.02.07 Электроснабжение – 2 года 10 </a:t>
            </a:r>
            <a:r>
              <a:rPr lang="ru-RU" b="1" dirty="0" err="1">
                <a:solidFill>
                  <a:schemeClr val="tx1"/>
                </a:solidFill>
              </a:rPr>
              <a:t>мес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Обучение школьников, не завершивших 9 класс</a:t>
            </a:r>
          </a:p>
          <a:p>
            <a:r>
              <a:rPr lang="ru-RU" b="1" dirty="0">
                <a:solidFill>
                  <a:schemeClr val="tx1"/>
                </a:solidFill>
              </a:rPr>
              <a:t>Профессиональное обучение Слесарь механосборочных работ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в 2025-2026 году будет применен новый ФГОС СПО</a:t>
            </a:r>
          </a:p>
          <a:p>
            <a:r>
              <a:rPr lang="ru-RU" b="1" dirty="0">
                <a:solidFill>
                  <a:schemeClr val="tx1"/>
                </a:solidFill>
              </a:rPr>
              <a:t>15.01.35 Оператор-наладчик металлорежущих станков – 1 год 10 </a:t>
            </a:r>
            <a:r>
              <a:rPr lang="ru-RU" b="1" dirty="0" err="1">
                <a:solidFill>
                  <a:schemeClr val="tx1"/>
                </a:solidFill>
              </a:rPr>
              <a:t>мес</a:t>
            </a:r>
            <a:r>
              <a:rPr lang="ru-RU" b="1" dirty="0">
                <a:solidFill>
                  <a:schemeClr val="tx1"/>
                </a:solidFill>
              </a:rPr>
              <a:t> (взамен 15.01.23 и 15.01.32)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Приказ </a:t>
            </a:r>
            <a:r>
              <a:rPr lang="ru-RU" b="1" dirty="0" err="1">
                <a:solidFill>
                  <a:schemeClr val="tx1"/>
                </a:solidFill>
              </a:rPr>
              <a:t>Минпросвещения</a:t>
            </a:r>
            <a:r>
              <a:rPr lang="ru-RU" b="1" dirty="0">
                <a:solidFill>
                  <a:schemeClr val="tx1"/>
                </a:solidFill>
              </a:rPr>
              <a:t> РФ № 464 от 3.07.2024 вносит </a:t>
            </a:r>
            <a:r>
              <a:rPr lang="ru-RU" b="1" dirty="0">
                <a:solidFill>
                  <a:srgbClr val="C00000"/>
                </a:solidFill>
              </a:rPr>
              <a:t>изменения во ФГОС</a:t>
            </a:r>
          </a:p>
          <a:p>
            <a:r>
              <a:rPr lang="ru-RU" b="1" dirty="0">
                <a:solidFill>
                  <a:schemeClr val="tx1"/>
                </a:solidFill>
              </a:rPr>
              <a:t>54.01.20 Графический дизайнер – срок обучения 2 года 10 </a:t>
            </a:r>
            <a:r>
              <a:rPr lang="ru-RU" b="1" dirty="0" err="1">
                <a:solidFill>
                  <a:schemeClr val="tx1"/>
                </a:solidFill>
              </a:rPr>
              <a:t>мес</a:t>
            </a:r>
            <a:r>
              <a:rPr lang="ru-RU" b="1" dirty="0">
                <a:solidFill>
                  <a:schemeClr val="tx1"/>
                </a:solidFill>
              </a:rPr>
              <a:t> (применим с 2025 года)</a:t>
            </a:r>
          </a:p>
          <a:p>
            <a:r>
              <a:rPr lang="ru-RU" b="1" dirty="0">
                <a:solidFill>
                  <a:schemeClr val="tx1"/>
                </a:solidFill>
              </a:rPr>
              <a:t>Уже сейчас:</a:t>
            </a:r>
          </a:p>
          <a:p>
            <a:r>
              <a:rPr lang="ru-RU" b="1" dirty="0">
                <a:solidFill>
                  <a:schemeClr val="tx1"/>
                </a:solidFill>
              </a:rPr>
              <a:t>13.02.07 Электроснабжение</a:t>
            </a:r>
          </a:p>
          <a:p>
            <a:r>
              <a:rPr lang="ru-RU" b="1" dirty="0">
                <a:solidFill>
                  <a:schemeClr val="tx1"/>
                </a:solidFill>
              </a:rPr>
              <a:t>09.01.03 Оператор информационных систем и ресурсов</a:t>
            </a:r>
          </a:p>
          <a:p>
            <a:r>
              <a:rPr lang="ru-RU" b="1" dirty="0">
                <a:solidFill>
                  <a:schemeClr val="tx1"/>
                </a:solidFill>
              </a:rPr>
              <a:t>15.02.16 Технология машиностроения</a:t>
            </a:r>
          </a:p>
          <a:p>
            <a:r>
              <a:rPr lang="ru-RU" b="1" dirty="0">
                <a:solidFill>
                  <a:schemeClr val="tx1"/>
                </a:solidFill>
              </a:rPr>
              <a:t>10.02.05 Обеспечение информационной безопасности автоматизированных систем</a:t>
            </a:r>
          </a:p>
          <a:p>
            <a:r>
              <a:rPr lang="ru-RU" b="1" dirty="0">
                <a:solidFill>
                  <a:schemeClr val="tx1"/>
                </a:solidFill>
              </a:rPr>
              <a:t>09.02.07 Информационные системы и программирование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95303" y="179819"/>
            <a:ext cx="9003906" cy="9469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56428" rtl="0" eaLnBrk="1" latinLnBrk="0" hangingPunct="1">
              <a:spcBef>
                <a:spcPct val="0"/>
              </a:spcBef>
              <a:buNone/>
              <a:defRPr sz="2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1" dirty="0">
                <a:solidFill>
                  <a:srgbClr val="0000FF"/>
                </a:solidFill>
              </a:rPr>
              <a:t>НОВЫЕ СТАНДАРТЫ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8C959A-A8F0-4463-8784-A2631499F637}"/>
              </a:ext>
            </a:extLst>
          </p:cNvPr>
          <p:cNvSpPr/>
          <p:nvPr/>
        </p:nvSpPr>
        <p:spPr>
          <a:xfrm>
            <a:off x="202923" y="1403989"/>
            <a:ext cx="9503012" cy="171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Учебные планы доработаны и размещены на сайте ПТПИТ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в разделе «Образование» - «Программы подготовки квалифицированных рабочих, служащих/ Программы подготовки специалистов среднего звена»: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учтены рекомендации ФГОС СПО,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в соответствии с выявленными неточностями внесены коррективы,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при разработке рабочих программ преподаватель имеет право изменить распределение часов на теорию и практику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2F4C4-23C2-4C63-A68B-28EF45C215EF}"/>
              </a:ext>
            </a:extLst>
          </p:cNvPr>
          <p:cNvSpPr/>
          <p:nvPr/>
        </p:nvSpPr>
        <p:spPr>
          <a:xfrm>
            <a:off x="413989" y="4391417"/>
            <a:ext cx="9073260" cy="2116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Создание новых УМК для новых программ. Отв. преподаватели профильных УД, МДК, ПМ, руководители ЦМК.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Отработка методики преподавания с использованием учебной литературы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Дополнить рабочие программы по общеобразовательным дисциплинам профессиональным компонентом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Разработка УМК по общеобразовательным дисциплинам</a:t>
            </a:r>
          </a:p>
        </p:txBody>
      </p:sp>
    </p:spTree>
    <p:extLst>
      <p:ext uri="{BB962C8B-B14F-4D97-AF65-F5344CB8AC3E}">
        <p14:creationId xmlns:p14="http://schemas.microsoft.com/office/powerpoint/2010/main" val="2034861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A0223-EBE0-1248-BFA7-2D7A8CEE007D}"/>
              </a:ext>
            </a:extLst>
          </p:cNvPr>
          <p:cNvSpPr txBox="1"/>
          <p:nvPr/>
        </p:nvSpPr>
        <p:spPr>
          <a:xfrm>
            <a:off x="197959" y="107809"/>
            <a:ext cx="950532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000" b="1" dirty="0"/>
              <a:t>Участие во Всероссийском чемпионатном движении «Профессионалы»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3970DDD-1BB0-4FAC-ABBA-997B104E2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566552"/>
              </p:ext>
            </p:extLst>
          </p:nvPr>
        </p:nvGraphicFramePr>
        <p:xfrm>
          <a:off x="197959" y="768712"/>
          <a:ext cx="54727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3893">
                  <a:extLst>
                    <a:ext uri="{9D8B030D-6E8A-4147-A177-3AD203B41FA5}">
                      <a16:colId xmlns:a16="http://schemas.microsoft.com/office/drawing/2014/main" val="2300638873"/>
                    </a:ext>
                  </a:extLst>
                </a:gridCol>
                <a:gridCol w="978867">
                  <a:extLst>
                    <a:ext uri="{9D8B030D-6E8A-4147-A177-3AD203B41FA5}">
                      <a16:colId xmlns:a16="http://schemas.microsoft.com/office/drawing/2014/main" val="2470774263"/>
                    </a:ext>
                  </a:extLst>
                </a:gridCol>
              </a:tblGrid>
              <a:tr h="343030">
                <a:tc>
                  <a:txBody>
                    <a:bodyPr/>
                    <a:lstStyle/>
                    <a:p>
                      <a:r>
                        <a:rPr lang="ru-RU" dirty="0"/>
                        <a:t>Компетенции на площадке ПТПИТ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Место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91952"/>
                  </a:ext>
                </a:extLst>
              </a:tr>
              <a:tr h="314444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3D моделирование для компьютерных игр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597953"/>
                  </a:ext>
                </a:extLst>
              </a:tr>
              <a:tr h="31444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Работа на фрезерных универсальных станках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213510"/>
                  </a:ext>
                </a:extLst>
              </a:tr>
              <a:tr h="31444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Работа на токарных универсальных станках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03055"/>
                  </a:ext>
                </a:extLst>
              </a:tr>
              <a:tr h="31444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Промышленный дизайн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221414"/>
                  </a:ext>
                </a:extLst>
              </a:tr>
              <a:tr h="31444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Машинное обучение и большие данные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124840"/>
                  </a:ext>
                </a:extLst>
              </a:tr>
              <a:tr h="485959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Корпоративная защита от внутренних угроз информационной безопасности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30282"/>
                  </a:ext>
                </a:extLst>
              </a:tr>
              <a:tr h="314444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Разработка виртуальной и дополненной реальности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064846"/>
                  </a:ext>
                </a:extLst>
              </a:tr>
              <a:tr h="314444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Токарные работы на станках с ЧПУ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79384"/>
                  </a:ext>
                </a:extLst>
              </a:tr>
              <a:tr h="31444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Фрезерные работы на станках с ЧПУ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57993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205BC60-4415-4D83-8FC0-BF99E156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37992"/>
              </p:ext>
            </p:extLst>
          </p:nvPr>
        </p:nvGraphicFramePr>
        <p:xfrm>
          <a:off x="197959" y="4465324"/>
          <a:ext cx="5472760" cy="207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5027">
                  <a:extLst>
                    <a:ext uri="{9D8B030D-6E8A-4147-A177-3AD203B41FA5}">
                      <a16:colId xmlns:a16="http://schemas.microsoft.com/office/drawing/2014/main" val="1809612412"/>
                    </a:ext>
                  </a:extLst>
                </a:gridCol>
                <a:gridCol w="957733">
                  <a:extLst>
                    <a:ext uri="{9D8B030D-6E8A-4147-A177-3AD203B41FA5}">
                      <a16:colId xmlns:a16="http://schemas.microsoft.com/office/drawing/2014/main" val="1684301617"/>
                    </a:ext>
                  </a:extLst>
                </a:gridCol>
              </a:tblGrid>
              <a:tr h="341896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Компетенции на площадках СПО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Место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38462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Электромонтаж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0533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Программные решения для бизнеса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46346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Графический дизайн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095292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Веб-дизайн и разработка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319090"/>
                  </a:ext>
                </a:extLst>
              </a:tr>
              <a:tr h="341896">
                <a:tc>
                  <a:txBody>
                    <a:bodyPr/>
                    <a:lstStyle/>
                    <a:p>
                      <a:pPr marL="0" marR="0" lvl="0" indent="0" algn="l" defTabSz="9561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Информационная безопасность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673053"/>
                  </a:ext>
                </a:extLst>
              </a:tr>
            </a:tbl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A777FD-B068-48E4-A794-00F0D2160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25515" r="10751"/>
          <a:stretch/>
        </p:blipFill>
        <p:spPr>
          <a:xfrm>
            <a:off x="7110919" y="787275"/>
            <a:ext cx="2448340" cy="332597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BDEEDB-7728-473A-97DA-29F9021F664F}"/>
              </a:ext>
            </a:extLst>
          </p:cNvPr>
          <p:cNvSpPr/>
          <p:nvPr/>
        </p:nvSpPr>
        <p:spPr>
          <a:xfrm>
            <a:off x="6966899" y="4286425"/>
            <a:ext cx="2592360" cy="8246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Черепанов Данил – 2 место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Россия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Работа на фрезерных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универсальных станках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55AC31-7C79-440A-864C-B85F330AB22B}"/>
              </a:ext>
            </a:extLst>
          </p:cNvPr>
          <p:cNvSpPr txBox="1"/>
          <p:nvPr/>
        </p:nvSpPr>
        <p:spPr>
          <a:xfrm>
            <a:off x="5911664" y="5502944"/>
            <a:ext cx="3876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Задачи:</a:t>
            </a:r>
          </a:p>
          <a:p>
            <a:r>
              <a:rPr lang="ru-RU" dirty="0"/>
              <a:t>- Не сдавать позиции!</a:t>
            </a:r>
          </a:p>
          <a:p>
            <a:r>
              <a:rPr lang="ru-RU" dirty="0"/>
              <a:t>- </a:t>
            </a:r>
            <a:r>
              <a:rPr lang="ru-RU" b="1" dirty="0"/>
              <a:t>Расширение линейки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3998759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B8B441-9637-4D88-9B53-067311E34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28937" r="8541" b="7151"/>
          <a:stretch/>
        </p:blipFill>
        <p:spPr>
          <a:xfrm>
            <a:off x="5598710" y="738446"/>
            <a:ext cx="4227875" cy="32775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A0223-EBE0-1248-BFA7-2D7A8CEE007D}"/>
              </a:ext>
            </a:extLst>
          </p:cNvPr>
          <p:cNvSpPr txBox="1"/>
          <p:nvPr/>
        </p:nvSpPr>
        <p:spPr>
          <a:xfrm>
            <a:off x="197959" y="107809"/>
            <a:ext cx="950532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000" b="1" dirty="0"/>
              <a:t>Организация и участие в методических мероприятиях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55AC31-7C79-440A-864C-B85F330AB22B}"/>
              </a:ext>
            </a:extLst>
          </p:cNvPr>
          <p:cNvSpPr txBox="1"/>
          <p:nvPr/>
        </p:nvSpPr>
        <p:spPr>
          <a:xfrm>
            <a:off x="205312" y="4140369"/>
            <a:ext cx="95700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Организовать краевые мероприятия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Каждому педагогу принять участие как минимум в одном методическом мероприятии</a:t>
            </a:r>
          </a:p>
          <a:p>
            <a:r>
              <a:rPr lang="ru-RU" dirty="0"/>
              <a:t> краевого и федерального уровня </a:t>
            </a:r>
          </a:p>
          <a:p>
            <a:r>
              <a:rPr lang="ru-RU" dirty="0"/>
              <a:t>- Участие в мероприятиях по разработке оценочных материалов демонстрационного экзамена</a:t>
            </a:r>
          </a:p>
          <a:p>
            <a:endParaRPr lang="ru-RU" b="1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26FE9F0-6458-4B19-95D9-689455A25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46240"/>
              </p:ext>
            </p:extLst>
          </p:nvPr>
        </p:nvGraphicFramePr>
        <p:xfrm>
          <a:off x="175046" y="893875"/>
          <a:ext cx="542366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3664">
                  <a:extLst>
                    <a:ext uri="{9D8B030D-6E8A-4147-A177-3AD203B41FA5}">
                      <a16:colId xmlns:a16="http://schemas.microsoft.com/office/drawing/2014/main" val="396664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Краевые мероприятия, организуемые техникумом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15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Краевой конкурс чтецов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69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Краевой конкурс по </a:t>
                      </a:r>
                      <a:r>
                        <a:rPr lang="ru-RU" sz="2000" dirty="0" err="1"/>
                        <a:t>скетчингу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50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Краевая олимпиада по информационной безопасности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30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Организация и проведение стажировки в рамках КПК для участников ФП </a:t>
                      </a:r>
                      <a:r>
                        <a:rPr lang="ru-RU" sz="2000" b="1" dirty="0" err="1"/>
                        <a:t>Профессионалитет</a:t>
                      </a:r>
                      <a:r>
                        <a:rPr lang="ru-RU" sz="2000" b="1" dirty="0"/>
                        <a:t> (АНО «Россия страна возможностей») октябрь-ноябрь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92815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E41470B-9A17-44CD-9078-E78F3E868F0B}"/>
              </a:ext>
            </a:extLst>
          </p:cNvPr>
          <p:cNvSpPr txBox="1"/>
          <p:nvPr/>
        </p:nvSpPr>
        <p:spPr>
          <a:xfrm>
            <a:off x="197959" y="5532400"/>
            <a:ext cx="9519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Вопрос:</a:t>
            </a:r>
          </a:p>
          <a:p>
            <a:pPr marL="285750" indent="-285750">
              <a:buFontTx/>
              <a:buChar char="-"/>
            </a:pPr>
            <a:r>
              <a:rPr lang="ru-RU" dirty="0"/>
              <a:t>С 1 сентября в школе, в том числе в старшей школе запрещено использование смартфонов 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 уроках. Как мы это организуем?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1966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97959" y="107809"/>
            <a:ext cx="7993110" cy="5040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56428" rtl="0" eaLnBrk="1" latinLnBrk="0" hangingPunct="1">
              <a:spcBef>
                <a:spcPct val="0"/>
              </a:spcBef>
              <a:buNone/>
              <a:defRPr sz="2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Проект решения: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683C699E-D21C-47DE-9630-D58FFD51FEC4}"/>
              </a:ext>
            </a:extLst>
          </p:cNvPr>
          <p:cNvSpPr txBox="1">
            <a:spLocks/>
          </p:cNvSpPr>
          <p:nvPr/>
        </p:nvSpPr>
        <p:spPr>
          <a:xfrm>
            <a:off x="233961" y="899919"/>
            <a:ext cx="9505320" cy="48246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56428" rtl="0" eaLnBrk="1" latinLnBrk="0" hangingPunct="1">
              <a:spcBef>
                <a:spcPct val="0"/>
              </a:spcBef>
              <a:buNone/>
              <a:defRPr sz="23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altLang="ru-RU" sz="2000" dirty="0"/>
              <a:t>     1</a:t>
            </a:r>
            <a:r>
              <a:rPr lang="ru-RU" altLang="ru-RU" sz="2000" b="1" dirty="0"/>
              <a:t>. </a:t>
            </a:r>
            <a:r>
              <a:rPr lang="ru-RU" altLang="ru-RU" sz="2000" i="1" dirty="0"/>
              <a:t>Признать работу техникума в 2023-2024 учебном году удовлетворительной</a:t>
            </a:r>
          </a:p>
          <a:p>
            <a:pPr algn="just"/>
            <a:r>
              <a:rPr lang="ru-RU" altLang="ru-RU" sz="2000" i="1" dirty="0"/>
              <a:t>     2. Обсудить и согласовать методическим советом рабочие программы новых учебных предметов общеобразовательной подготовки (география, история, литература, основы безопасности и защиты Родины) до 1 октября 2024 года (отв. руководители ЦМК, </a:t>
            </a:r>
            <a:r>
              <a:rPr lang="ru-RU" altLang="ru-RU" sz="2000" i="1" dirty="0" err="1"/>
              <a:t>Мялицина</a:t>
            </a:r>
            <a:r>
              <a:rPr lang="ru-RU" altLang="ru-RU" sz="2000" i="1" dirty="0"/>
              <a:t> Т.Г., руководитель СП), разместить на сайте до 10.10.2024.</a:t>
            </a:r>
          </a:p>
          <a:p>
            <a:pPr algn="just"/>
            <a:r>
              <a:rPr lang="ru-RU" altLang="ru-RU" sz="2000" i="1" dirty="0"/>
              <a:t>     4. Одобрить представленные направления деятельности ГБПОУ «ПТПИТ» для внесения в комплексный план техникума на 2024-2025 уч. год, утвердить директором и разместить на сайте план до 10.10.2024. отв. Клюева Г.А.</a:t>
            </a:r>
          </a:p>
          <a:p>
            <a:pPr algn="just"/>
            <a:r>
              <a:rPr lang="ru-RU" altLang="ru-RU" sz="2000" i="1" dirty="0"/>
              <a:t>     5. Согласовать учебные планы на 2024-2025 учебный год в связи с изменениями во ФГОС СПО. </a:t>
            </a:r>
          </a:p>
        </p:txBody>
      </p:sp>
    </p:spTree>
    <p:extLst>
      <p:ext uri="{BB962C8B-B14F-4D97-AF65-F5344CB8AC3E}">
        <p14:creationId xmlns:p14="http://schemas.microsoft.com/office/powerpoint/2010/main" val="163616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4BEEF1-797E-4995-89F3-0A4F9C800696}"/>
              </a:ext>
            </a:extLst>
          </p:cNvPr>
          <p:cNvSpPr txBox="1"/>
          <p:nvPr/>
        </p:nvSpPr>
        <p:spPr>
          <a:xfrm>
            <a:off x="282189" y="2772179"/>
            <a:ext cx="8929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Уважаемые педагоги,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поздравляем вас с Днем знаний!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Желаем вам терпения и сил, оптимизма и уверенности в том,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что всё получится.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Пусть студенты стараются и с вашей помощью добиваются высоких результатов.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Удачи вам на весь этот год и прекрасного настроения!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0FF946-6AB0-49CD-B80E-262A2B36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19" y="179818"/>
            <a:ext cx="4251220" cy="27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61281-5E85-4E2F-B778-78226FCDD2F2}"/>
              </a:ext>
            </a:extLst>
          </p:cNvPr>
          <p:cNvSpPr txBox="1">
            <a:spLocks/>
          </p:cNvSpPr>
          <p:nvPr/>
        </p:nvSpPr>
        <p:spPr>
          <a:xfrm>
            <a:off x="483076" y="395849"/>
            <a:ext cx="8948894" cy="266437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l" defTabSz="957837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altLang="ru-RU" sz="1800" b="1" i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sz="1600" dirty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23 августа 2024 года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состоялось Августовское совещание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педагогических работников Пермского края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С докладом выступила </a:t>
            </a:r>
            <a:r>
              <a:rPr lang="ru-RU" b="1" dirty="0" err="1">
                <a:solidFill>
                  <a:srgbClr val="C00000"/>
                </a:solidFill>
              </a:rPr>
              <a:t>Кассина</a:t>
            </a:r>
            <a:r>
              <a:rPr lang="ru-RU" b="1" dirty="0">
                <a:solidFill>
                  <a:srgbClr val="C00000"/>
                </a:solidFill>
              </a:rPr>
              <a:t> Раиса Алексеевна</a:t>
            </a:r>
            <a:r>
              <a:rPr lang="ru-RU" dirty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министр образования и науки Пермского края</a:t>
            </a:r>
          </a:p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endParaRPr lang="ru-RU" altLang="ru-RU" sz="36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65AD99-2284-48A2-B011-28CB6272C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9"/>
            <a:ext cx="9901237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7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CF9169-5918-4EC8-BED8-669EA05C6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87919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9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965EA3-1B27-414E-BBE5-33553F50E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786694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1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04818D-2237-4DB9-9735-8698778D2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921"/>
            <a:ext cx="10027608" cy="75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C28631-D13A-48F1-BE04-695B82C9C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241"/>
            <a:ext cx="9786694" cy="73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7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ДК">
      <a:dk1>
        <a:sysClr val="windowText" lastClr="000000"/>
      </a:dk1>
      <a:lt1>
        <a:srgbClr val="FFFFFF"/>
      </a:lt1>
      <a:dk2>
        <a:srgbClr val="7F7F7F"/>
      </a:dk2>
      <a:lt2>
        <a:srgbClr val="BFBFBF"/>
      </a:lt2>
      <a:accent1>
        <a:srgbClr val="B00000"/>
      </a:accent1>
      <a:accent2>
        <a:srgbClr val="0D0D0D"/>
      </a:accent2>
      <a:accent3>
        <a:srgbClr val="595959"/>
      </a:accent3>
      <a:accent4>
        <a:srgbClr val="F2F2F2"/>
      </a:accent4>
      <a:accent5>
        <a:srgbClr val="92D050"/>
      </a:accent5>
      <a:accent6>
        <a:srgbClr val="FFC000"/>
      </a:accent6>
      <a:hlink>
        <a:srgbClr val="FF0000"/>
      </a:hlink>
      <a:folHlink>
        <a:srgbClr val="0066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e63cc5-c993-45c4-8836-ad9c21968900">PMZSP-220-681</_dlc_DocId>
    <_dlc_DocIdUrl xmlns="03e63cc5-c993-45c4-8836-ad9c21968900">
      <Url>https://portal.pmz.ru/workspace/Deps/_layouts/DocIdRedir.aspx?ID=PMZSP-220-681</Url>
      <Description>PMZSP-220-681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FFA2818C986741A4A743A7C07D89C2" ma:contentTypeVersion="0" ma:contentTypeDescription="Создание документа." ma:contentTypeScope="" ma:versionID="a87d89f87cb425489a699a9c6ed1e994">
  <xsd:schema xmlns:xsd="http://www.w3.org/2001/XMLSchema" xmlns:xs="http://www.w3.org/2001/XMLSchema" xmlns:p="http://schemas.microsoft.com/office/2006/metadata/properties" xmlns:ns2="03e63cc5-c993-45c4-8836-ad9c21968900" targetNamespace="http://schemas.microsoft.com/office/2006/metadata/properties" ma:root="true" ma:fieldsID="69353510749066e97bbd3e8d517ba294" ns2:_="">
    <xsd:import namespace="03e63cc5-c993-45c4-8836-ad9c2196890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c5-c993-45c4-8836-ad9c2196890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62AE7-F8C6-47C2-9BF2-4CFBFAEB743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924D97-1B71-4C37-8BF0-D1FA65F2A558}">
  <ds:schemaRefs>
    <ds:schemaRef ds:uri="03e63cc5-c993-45c4-8836-ad9c2196890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5AF1F0-3ABE-4DD9-B0A0-D9039DD9EF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E074059-9FD6-43FA-8623-3ADA2B9D9C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63cc5-c993-45c4-8836-ad9c21968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35837</TotalTime>
  <Words>2538</Words>
  <Application>Microsoft Office PowerPoint</Application>
  <PresentationFormat>Произвольный</PresentationFormat>
  <Paragraphs>751</Paragraphs>
  <Slides>38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итоги ГИА 2024</vt:lpstr>
      <vt:lpstr>Результаты ГИА 2024</vt:lpstr>
      <vt:lpstr>Презентация PowerPoint</vt:lpstr>
      <vt:lpstr>Новеллы 2025 года</vt:lpstr>
      <vt:lpstr>+</vt:lpstr>
      <vt:lpstr>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ОДК</dc:creator>
  <cp:lastModifiedBy>user</cp:lastModifiedBy>
  <cp:revision>1328</cp:revision>
  <cp:lastPrinted>2024-08-30T05:31:10Z</cp:lastPrinted>
  <dcterms:created xsi:type="dcterms:W3CDTF">2017-01-19T10:58:31Z</dcterms:created>
  <dcterms:modified xsi:type="dcterms:W3CDTF">2024-08-30T06:16:31Z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0x010100F7FFA2818C986741A4A743A7C07D89C2</vt:lpwstr>
  </property>
  <property fmtid="{D5CDD505-2E9C-101B-9397-08002B2CF9AE}" pid="3" name="PMZDepertment">
    <vt:lpwstr>5;#Отдел информационной политики|8c8d95a6-d6c3-4be8-af8a-aa2dbc8e4211</vt:lpwstr>
  </property>
  <property fmtid="{D5CDD505-2E9C-101B-9397-08002B2CF9AE}" pid="4" name="_dlc_DocIdItemGuid">
    <vt:lpwstr>4933061e-9d0d-4888-9828-98c791655694</vt:lpwstr>
  </property>
</Properties>
</file>